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</p:sldMasterIdLst>
  <p:notesMasterIdLst>
    <p:notesMasterId r:id="rId31"/>
  </p:notesMasterIdLst>
  <p:sldIdLst>
    <p:sldId id="275" r:id="rId2"/>
    <p:sldId id="256" r:id="rId3"/>
    <p:sldId id="278" r:id="rId4"/>
    <p:sldId id="257" r:id="rId5"/>
    <p:sldId id="295" r:id="rId6"/>
    <p:sldId id="276" r:id="rId7"/>
    <p:sldId id="259" r:id="rId8"/>
    <p:sldId id="296" r:id="rId9"/>
    <p:sldId id="286" r:id="rId10"/>
    <p:sldId id="260" r:id="rId11"/>
    <p:sldId id="262" r:id="rId12"/>
    <p:sldId id="263" r:id="rId13"/>
    <p:sldId id="264" r:id="rId14"/>
    <p:sldId id="283" r:id="rId15"/>
    <p:sldId id="289" r:id="rId16"/>
    <p:sldId id="297" r:id="rId17"/>
    <p:sldId id="265" r:id="rId18"/>
    <p:sldId id="266" r:id="rId19"/>
    <p:sldId id="290" r:id="rId20"/>
    <p:sldId id="267" r:id="rId21"/>
    <p:sldId id="291" r:id="rId22"/>
    <p:sldId id="268" r:id="rId23"/>
    <p:sldId id="292" r:id="rId24"/>
    <p:sldId id="269" r:id="rId25"/>
    <p:sldId id="294" r:id="rId26"/>
    <p:sldId id="293" r:id="rId27"/>
    <p:sldId id="272" r:id="rId28"/>
    <p:sldId id="273" r:id="rId29"/>
    <p:sldId id="274" r:id="rId30"/>
  </p:sldIdLst>
  <p:sldSz cx="9144000" cy="6858000" type="screen4x3"/>
  <p:notesSz cx="6858000" cy="9144000"/>
  <p:defaultTextStyle>
    <a:defPPr>
      <a:defRPr lang="sr-Latn-C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735" autoAdjust="0"/>
    <p:restoredTop sz="94637" autoAdjust="0"/>
  </p:normalViewPr>
  <p:slideViewPr>
    <p:cSldViewPr>
      <p:cViewPr>
        <p:scale>
          <a:sx n="60" d="100"/>
          <a:sy n="60" d="100"/>
        </p:scale>
        <p:origin x="-1164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5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theme" Target="theme/theme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notesMaster" Target="notesMasters/notesMaster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tableStyles" Target="tableStyles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70D05C-9ADA-4C60-88A4-C9E33D09F2FF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E7C663-A179-41FB-AC21-40BA885558E2}">
      <dgm:prSet phldrT="[Text]" custT="1"/>
      <dgm:spPr/>
      <dgm:t>
        <a:bodyPr/>
        <a:lstStyle/>
        <a:p>
          <a:r>
            <a:rPr lang="en-US" sz="2000" dirty="0" err="1"/>
            <a:t>Amphotericine</a:t>
          </a:r>
          <a:r>
            <a:rPr lang="en-US" sz="2000" dirty="0"/>
            <a:t> B 0.7 mg/kg </a:t>
          </a:r>
          <a:r>
            <a:rPr lang="en-US" sz="2000" dirty="0" err="1"/>
            <a:t>qd</a:t>
          </a:r>
          <a:endParaRPr lang="en-US" sz="2000" dirty="0"/>
        </a:p>
        <a:p>
          <a:r>
            <a:rPr lang="en-US" sz="2000" dirty="0"/>
            <a:t>+/-</a:t>
          </a:r>
        </a:p>
        <a:p>
          <a:r>
            <a:rPr lang="en-US" sz="2000" dirty="0" err="1"/>
            <a:t>Flucytosine</a:t>
          </a:r>
          <a:r>
            <a:rPr lang="en-US" sz="2000" dirty="0"/>
            <a:t> 25mg/kg </a:t>
          </a:r>
          <a:r>
            <a:rPr lang="en-US" sz="2000" dirty="0" err="1"/>
            <a:t>qd</a:t>
          </a:r>
          <a:endParaRPr lang="en-US" sz="2000" dirty="0"/>
        </a:p>
        <a:p>
          <a:r>
            <a:rPr lang="en-US" sz="2000" dirty="0"/>
            <a:t>+/-</a:t>
          </a:r>
        </a:p>
        <a:p>
          <a:r>
            <a:rPr lang="en-US" sz="1800" dirty="0"/>
            <a:t>Daily LP if CSF pressure  elevated</a:t>
          </a:r>
        </a:p>
      </dgm:t>
    </dgm:pt>
    <dgm:pt modelId="{447CF799-9CD2-49C5-BA96-7A9B9419FDCC}" type="parTrans" cxnId="{5EB0B13F-7D7B-4B14-B2CB-4202AE6AE8EE}">
      <dgm:prSet/>
      <dgm:spPr/>
      <dgm:t>
        <a:bodyPr/>
        <a:lstStyle/>
        <a:p>
          <a:endParaRPr lang="en-US"/>
        </a:p>
      </dgm:t>
    </dgm:pt>
    <dgm:pt modelId="{040CE4AD-296C-4DC3-A4A2-DB81A75D3456}" type="sibTrans" cxnId="{5EB0B13F-7D7B-4B14-B2CB-4202AE6AE8EE}">
      <dgm:prSet/>
      <dgm:spPr/>
      <dgm:t>
        <a:bodyPr/>
        <a:lstStyle/>
        <a:p>
          <a:endParaRPr lang="en-US"/>
        </a:p>
      </dgm:t>
    </dgm:pt>
    <dgm:pt modelId="{3E4D2DC7-99DB-4136-959B-96CB73FAFA3B}">
      <dgm:prSet phldrT="[Text]" custT="1"/>
      <dgm:spPr/>
      <dgm:t>
        <a:bodyPr/>
        <a:lstStyle/>
        <a:p>
          <a:r>
            <a:rPr lang="en-US" sz="1800" dirty="0"/>
            <a:t>2 weeks</a:t>
          </a:r>
        </a:p>
      </dgm:t>
    </dgm:pt>
    <dgm:pt modelId="{CCFD2F5A-955B-4D6C-858B-09058AA5C2BD}" type="parTrans" cxnId="{D63EB73E-43DB-4552-AE43-C166BED6338B}">
      <dgm:prSet/>
      <dgm:spPr/>
      <dgm:t>
        <a:bodyPr/>
        <a:lstStyle/>
        <a:p>
          <a:endParaRPr lang="en-US"/>
        </a:p>
      </dgm:t>
    </dgm:pt>
    <dgm:pt modelId="{AE3F2B92-2EF3-4CA9-B858-6114FF560BD3}" type="sibTrans" cxnId="{D63EB73E-43DB-4552-AE43-C166BED6338B}">
      <dgm:prSet/>
      <dgm:spPr/>
      <dgm:t>
        <a:bodyPr/>
        <a:lstStyle/>
        <a:p>
          <a:endParaRPr lang="en-US"/>
        </a:p>
      </dgm:t>
    </dgm:pt>
    <dgm:pt modelId="{2D85268E-3ECB-4AEA-943B-90212E865A16}">
      <dgm:prSet phldrT="[Text]" custT="1"/>
      <dgm:spPr/>
      <dgm:t>
        <a:bodyPr/>
        <a:lstStyle/>
        <a:p>
          <a:r>
            <a:rPr lang="en-US" sz="2400" dirty="0" err="1"/>
            <a:t>Fluconazole</a:t>
          </a:r>
          <a:r>
            <a:rPr lang="en-US" sz="2400" dirty="0"/>
            <a:t> 400 mg </a:t>
          </a:r>
          <a:r>
            <a:rPr lang="en-US" sz="2400" dirty="0" err="1"/>
            <a:t>po</a:t>
          </a:r>
          <a:endParaRPr lang="en-US" sz="2400" dirty="0"/>
        </a:p>
      </dgm:t>
    </dgm:pt>
    <dgm:pt modelId="{99467394-46A6-450A-953C-499FD1E2ADCF}" type="parTrans" cxnId="{48AEE926-436E-4041-BCC4-D21464BE5F8B}">
      <dgm:prSet/>
      <dgm:spPr/>
      <dgm:t>
        <a:bodyPr/>
        <a:lstStyle/>
        <a:p>
          <a:endParaRPr lang="en-US"/>
        </a:p>
      </dgm:t>
    </dgm:pt>
    <dgm:pt modelId="{18FA7EDE-E1AC-412A-89A3-FFCFC99454DF}" type="sibTrans" cxnId="{48AEE926-436E-4041-BCC4-D21464BE5F8B}">
      <dgm:prSet/>
      <dgm:spPr/>
      <dgm:t>
        <a:bodyPr/>
        <a:lstStyle/>
        <a:p>
          <a:endParaRPr lang="en-US"/>
        </a:p>
      </dgm:t>
    </dgm:pt>
    <dgm:pt modelId="{E0CD45E2-7997-4278-BF29-F5BF8E4900FF}">
      <dgm:prSet phldrT="[Text]"/>
      <dgm:spPr/>
      <dgm:t>
        <a:bodyPr/>
        <a:lstStyle/>
        <a:p>
          <a:r>
            <a:rPr lang="en-US" dirty="0"/>
            <a:t>8 weeks</a:t>
          </a:r>
        </a:p>
      </dgm:t>
    </dgm:pt>
    <dgm:pt modelId="{3F1C7817-BA63-438F-B75F-D87D61CE3FA9}" type="parTrans" cxnId="{F68773D9-1F78-4014-BBBF-50B06DB4D0A6}">
      <dgm:prSet/>
      <dgm:spPr/>
      <dgm:t>
        <a:bodyPr/>
        <a:lstStyle/>
        <a:p>
          <a:endParaRPr lang="en-US"/>
        </a:p>
      </dgm:t>
    </dgm:pt>
    <dgm:pt modelId="{CB2215A6-7932-46C9-8F2D-B932E5F1F016}" type="sibTrans" cxnId="{F68773D9-1F78-4014-BBBF-50B06DB4D0A6}">
      <dgm:prSet/>
      <dgm:spPr/>
      <dgm:t>
        <a:bodyPr/>
        <a:lstStyle/>
        <a:p>
          <a:endParaRPr lang="en-US"/>
        </a:p>
      </dgm:t>
    </dgm:pt>
    <dgm:pt modelId="{B10BF24B-7804-40EF-A72E-11E2BD4B2E7D}">
      <dgm:prSet phldrT="[Text]"/>
      <dgm:spPr/>
      <dgm:t>
        <a:bodyPr/>
        <a:lstStyle/>
        <a:p>
          <a:endParaRPr lang="en-US" sz="1300" dirty="0"/>
        </a:p>
      </dgm:t>
    </dgm:pt>
    <dgm:pt modelId="{49D041F2-E6D6-4950-A68C-D248C0E01CF7}" type="parTrans" cxnId="{E60ECE2B-3135-48CA-9D27-5AB90E18B2AE}">
      <dgm:prSet/>
      <dgm:spPr/>
      <dgm:t>
        <a:bodyPr/>
        <a:lstStyle/>
        <a:p>
          <a:endParaRPr lang="en-US"/>
        </a:p>
      </dgm:t>
    </dgm:pt>
    <dgm:pt modelId="{D5EF7805-3D2E-4716-8209-DC627071D697}" type="sibTrans" cxnId="{E60ECE2B-3135-48CA-9D27-5AB90E18B2AE}">
      <dgm:prSet/>
      <dgm:spPr/>
      <dgm:t>
        <a:bodyPr/>
        <a:lstStyle/>
        <a:p>
          <a:endParaRPr lang="en-US"/>
        </a:p>
      </dgm:t>
    </dgm:pt>
    <dgm:pt modelId="{A3ADFE24-7EA9-4E20-B491-9F7E015F5E4F}">
      <dgm:prSet phldrT="[Text]"/>
      <dgm:spPr/>
      <dgm:t>
        <a:bodyPr/>
        <a:lstStyle/>
        <a:p>
          <a:endParaRPr lang="en-US" dirty="0"/>
        </a:p>
      </dgm:t>
    </dgm:pt>
    <dgm:pt modelId="{02299D23-D293-4F8E-9F76-54EA4E59BD5B}" type="parTrans" cxnId="{8B95B792-54A6-4C84-945C-7FB915FE7FE6}">
      <dgm:prSet/>
      <dgm:spPr/>
      <dgm:t>
        <a:bodyPr/>
        <a:lstStyle/>
        <a:p>
          <a:endParaRPr lang="en-US"/>
        </a:p>
      </dgm:t>
    </dgm:pt>
    <dgm:pt modelId="{F370FFC1-4F88-4C88-9232-2F16FB28A334}" type="sibTrans" cxnId="{8B95B792-54A6-4C84-945C-7FB915FE7FE6}">
      <dgm:prSet/>
      <dgm:spPr/>
      <dgm:t>
        <a:bodyPr/>
        <a:lstStyle/>
        <a:p>
          <a:endParaRPr lang="en-US"/>
        </a:p>
      </dgm:t>
    </dgm:pt>
    <dgm:pt modelId="{7C5D896F-ACE7-4EDF-86DE-EB26C5200B68}">
      <dgm:prSet custT="1"/>
      <dgm:spPr/>
      <dgm:t>
        <a:bodyPr/>
        <a:lstStyle/>
        <a:p>
          <a:r>
            <a:rPr lang="en-US" sz="2400" dirty="0" err="1"/>
            <a:t>Fluconazole</a:t>
          </a:r>
          <a:r>
            <a:rPr lang="en-US" sz="2400" dirty="0"/>
            <a:t> 200 mg </a:t>
          </a:r>
          <a:r>
            <a:rPr lang="en-US" sz="2400" dirty="0" err="1"/>
            <a:t>po</a:t>
          </a:r>
          <a:endParaRPr lang="en-US" sz="2400" dirty="0"/>
        </a:p>
      </dgm:t>
    </dgm:pt>
    <dgm:pt modelId="{595D8869-44F0-48F5-8B70-00B96B35E6BD}" type="parTrans" cxnId="{BB66F346-9BEB-43E8-BB56-9D0AEA465578}">
      <dgm:prSet/>
      <dgm:spPr/>
      <dgm:t>
        <a:bodyPr/>
        <a:lstStyle/>
        <a:p>
          <a:endParaRPr lang="en-US"/>
        </a:p>
      </dgm:t>
    </dgm:pt>
    <dgm:pt modelId="{501D7605-2301-4DBE-B776-04B74EC84B34}" type="sibTrans" cxnId="{BB66F346-9BEB-43E8-BB56-9D0AEA465578}">
      <dgm:prSet/>
      <dgm:spPr/>
      <dgm:t>
        <a:bodyPr/>
        <a:lstStyle/>
        <a:p>
          <a:endParaRPr lang="en-US"/>
        </a:p>
      </dgm:t>
    </dgm:pt>
    <dgm:pt modelId="{653C89CD-2FFB-4E42-9B72-258E34167D13}">
      <dgm:prSet/>
      <dgm:spPr/>
      <dgm:t>
        <a:bodyPr/>
        <a:lstStyle/>
        <a:p>
          <a:r>
            <a:rPr lang="en-US" dirty="0"/>
            <a:t>&gt; 14 weeks</a:t>
          </a:r>
        </a:p>
      </dgm:t>
    </dgm:pt>
    <dgm:pt modelId="{6D6D62B2-476B-43B2-A78B-28BD1503DEDA}" type="parTrans" cxnId="{97EF7344-6D1D-47FD-A19A-9898E1E15DA8}">
      <dgm:prSet/>
      <dgm:spPr/>
      <dgm:t>
        <a:bodyPr/>
        <a:lstStyle/>
        <a:p>
          <a:endParaRPr lang="en-US"/>
        </a:p>
      </dgm:t>
    </dgm:pt>
    <dgm:pt modelId="{300C56AA-B21D-4694-A3A6-051D4FA0F9DD}" type="sibTrans" cxnId="{97EF7344-6D1D-47FD-A19A-9898E1E15DA8}">
      <dgm:prSet/>
      <dgm:spPr/>
      <dgm:t>
        <a:bodyPr/>
        <a:lstStyle/>
        <a:p>
          <a:endParaRPr lang="en-US"/>
        </a:p>
      </dgm:t>
    </dgm:pt>
    <dgm:pt modelId="{A943EFC8-49E1-4304-88EF-A182E3A549D5}" type="pres">
      <dgm:prSet presAssocID="{7670D05C-9ADA-4C60-88A4-C9E33D09F2FF}" presName="Name0" presStyleCnt="0">
        <dgm:presLayoutVars>
          <dgm:dir/>
          <dgm:animLvl val="lvl"/>
          <dgm:resizeHandles/>
        </dgm:presLayoutVars>
      </dgm:prSet>
      <dgm:spPr/>
    </dgm:pt>
    <dgm:pt modelId="{29F04A77-1664-4F30-870C-D3B20AA13F35}" type="pres">
      <dgm:prSet presAssocID="{1AE7C663-A179-41FB-AC21-40BA885558E2}" presName="linNode" presStyleCnt="0"/>
      <dgm:spPr/>
    </dgm:pt>
    <dgm:pt modelId="{321EA9D3-F09C-42F9-A786-D5C276F9ABCE}" type="pres">
      <dgm:prSet presAssocID="{1AE7C663-A179-41FB-AC21-40BA885558E2}" presName="parentShp" presStyleLbl="node1" presStyleIdx="0" presStyleCnt="3" custScaleX="141102" custScaleY="161731">
        <dgm:presLayoutVars>
          <dgm:bulletEnabled val="1"/>
        </dgm:presLayoutVars>
      </dgm:prSet>
      <dgm:spPr>
        <a:prstGeom prst="rect">
          <a:avLst/>
        </a:prstGeom>
      </dgm:spPr>
    </dgm:pt>
    <dgm:pt modelId="{7CFF2B75-11E5-4846-B963-BA3C6554E958}" type="pres">
      <dgm:prSet presAssocID="{1AE7C663-A179-41FB-AC21-40BA885558E2}" presName="childShp" presStyleLbl="bgAccFollowNode1" presStyleIdx="0" presStyleCnt="3" custScaleX="40210">
        <dgm:presLayoutVars>
          <dgm:bulletEnabled val="1"/>
        </dgm:presLayoutVars>
      </dgm:prSet>
      <dgm:spPr>
        <a:prstGeom prst="rightArrow">
          <a:avLst/>
        </a:prstGeom>
      </dgm:spPr>
    </dgm:pt>
    <dgm:pt modelId="{B29AE23A-6B7D-45AF-9E53-BA5B54FEEA4B}" type="pres">
      <dgm:prSet presAssocID="{040CE4AD-296C-4DC3-A4A2-DB81A75D3456}" presName="spacing" presStyleCnt="0"/>
      <dgm:spPr/>
    </dgm:pt>
    <dgm:pt modelId="{C6538A68-8C6A-4225-A400-6C3CB4B18DA6}" type="pres">
      <dgm:prSet presAssocID="{2D85268E-3ECB-4AEA-943B-90212E865A16}" presName="linNode" presStyleCnt="0"/>
      <dgm:spPr/>
    </dgm:pt>
    <dgm:pt modelId="{ECB6369C-3FCB-4888-A79F-92F3F780C542}" type="pres">
      <dgm:prSet presAssocID="{2D85268E-3ECB-4AEA-943B-90212E865A16}" presName="parentShp" presStyleLbl="node1" presStyleIdx="1" presStyleCnt="3">
        <dgm:presLayoutVars>
          <dgm:bulletEnabled val="1"/>
        </dgm:presLayoutVars>
      </dgm:prSet>
      <dgm:spPr>
        <a:prstGeom prst="flowChartProcess">
          <a:avLst/>
        </a:prstGeom>
      </dgm:spPr>
    </dgm:pt>
    <dgm:pt modelId="{23003F88-8723-4453-9C94-113A9CD68EDF}" type="pres">
      <dgm:prSet presAssocID="{2D85268E-3ECB-4AEA-943B-90212E865A16}" presName="childShp" presStyleLbl="bgAccFollowNode1" presStyleIdx="1" presStyleCnt="3">
        <dgm:presLayoutVars>
          <dgm:bulletEnabled val="1"/>
        </dgm:presLayoutVars>
      </dgm:prSet>
      <dgm:spPr/>
    </dgm:pt>
    <dgm:pt modelId="{A3FE093A-55CC-4F2F-A687-6F68AA4E3583}" type="pres">
      <dgm:prSet presAssocID="{18FA7EDE-E1AC-412A-89A3-FFCFC99454DF}" presName="spacing" presStyleCnt="0"/>
      <dgm:spPr/>
    </dgm:pt>
    <dgm:pt modelId="{895DF44C-C8CF-482C-A838-7F921753CA9D}" type="pres">
      <dgm:prSet presAssocID="{7C5D896F-ACE7-4EDF-86DE-EB26C5200B68}" presName="linNode" presStyleCnt="0"/>
      <dgm:spPr/>
    </dgm:pt>
    <dgm:pt modelId="{79E4F647-6E25-4F52-927A-B6DC39E93B4A}" type="pres">
      <dgm:prSet presAssocID="{7C5D896F-ACE7-4EDF-86DE-EB26C5200B68}" presName="parentShp" presStyleLbl="node1" presStyleIdx="2" presStyleCnt="3">
        <dgm:presLayoutVars>
          <dgm:bulletEnabled val="1"/>
        </dgm:presLayoutVars>
      </dgm:prSet>
      <dgm:spPr/>
    </dgm:pt>
    <dgm:pt modelId="{8B6999FE-BCCA-4605-BB89-6BFF6800204E}" type="pres">
      <dgm:prSet presAssocID="{7C5D896F-ACE7-4EDF-86DE-EB26C5200B68}" presName="childShp" presStyleLbl="bgAccFollowNode1" presStyleIdx="2" presStyleCnt="3">
        <dgm:presLayoutVars>
          <dgm:bulletEnabled val="1"/>
        </dgm:presLayoutVars>
      </dgm:prSet>
      <dgm:spPr/>
    </dgm:pt>
  </dgm:ptLst>
  <dgm:cxnLst>
    <dgm:cxn modelId="{FC876211-390F-4F4F-86B3-1A95E73CAE30}" type="presOf" srcId="{3E4D2DC7-99DB-4136-959B-96CB73FAFA3B}" destId="{7CFF2B75-11E5-4846-B963-BA3C6554E958}" srcOrd="0" destOrd="0" presId="urn:microsoft.com/office/officeart/2005/8/layout/vList6"/>
    <dgm:cxn modelId="{48AEE926-436E-4041-BCC4-D21464BE5F8B}" srcId="{7670D05C-9ADA-4C60-88A4-C9E33D09F2FF}" destId="{2D85268E-3ECB-4AEA-943B-90212E865A16}" srcOrd="1" destOrd="0" parTransId="{99467394-46A6-450A-953C-499FD1E2ADCF}" sibTransId="{18FA7EDE-E1AC-412A-89A3-FFCFC99454DF}"/>
    <dgm:cxn modelId="{E60ECE2B-3135-48CA-9D27-5AB90E18B2AE}" srcId="{1AE7C663-A179-41FB-AC21-40BA885558E2}" destId="{B10BF24B-7804-40EF-A72E-11E2BD4B2E7D}" srcOrd="1" destOrd="0" parTransId="{49D041F2-E6D6-4950-A68C-D248C0E01CF7}" sibTransId="{D5EF7805-3D2E-4716-8209-DC627071D697}"/>
    <dgm:cxn modelId="{D63EB73E-43DB-4552-AE43-C166BED6338B}" srcId="{1AE7C663-A179-41FB-AC21-40BA885558E2}" destId="{3E4D2DC7-99DB-4136-959B-96CB73FAFA3B}" srcOrd="0" destOrd="0" parTransId="{CCFD2F5A-955B-4D6C-858B-09058AA5C2BD}" sibTransId="{AE3F2B92-2EF3-4CA9-B858-6114FF560BD3}"/>
    <dgm:cxn modelId="{5EB0B13F-7D7B-4B14-B2CB-4202AE6AE8EE}" srcId="{7670D05C-9ADA-4C60-88A4-C9E33D09F2FF}" destId="{1AE7C663-A179-41FB-AC21-40BA885558E2}" srcOrd="0" destOrd="0" parTransId="{447CF799-9CD2-49C5-BA96-7A9B9419FDCC}" sibTransId="{040CE4AD-296C-4DC3-A4A2-DB81A75D3456}"/>
    <dgm:cxn modelId="{97EF7344-6D1D-47FD-A19A-9898E1E15DA8}" srcId="{7C5D896F-ACE7-4EDF-86DE-EB26C5200B68}" destId="{653C89CD-2FFB-4E42-9B72-258E34167D13}" srcOrd="0" destOrd="0" parTransId="{6D6D62B2-476B-43B2-A78B-28BD1503DEDA}" sibTransId="{300C56AA-B21D-4694-A3A6-051D4FA0F9DD}"/>
    <dgm:cxn modelId="{E572EB46-8CB1-4BF5-94F5-B9991BD20426}" type="presOf" srcId="{653C89CD-2FFB-4E42-9B72-258E34167D13}" destId="{8B6999FE-BCCA-4605-BB89-6BFF6800204E}" srcOrd="0" destOrd="0" presId="urn:microsoft.com/office/officeart/2005/8/layout/vList6"/>
    <dgm:cxn modelId="{BB66F346-9BEB-43E8-BB56-9D0AEA465578}" srcId="{7670D05C-9ADA-4C60-88A4-C9E33D09F2FF}" destId="{7C5D896F-ACE7-4EDF-86DE-EB26C5200B68}" srcOrd="2" destOrd="0" parTransId="{595D8869-44F0-48F5-8B70-00B96B35E6BD}" sibTransId="{501D7605-2301-4DBE-B776-04B74EC84B34}"/>
    <dgm:cxn modelId="{65044E7E-01AA-44D2-8E64-B53072082B5F}" type="presOf" srcId="{E0CD45E2-7997-4278-BF29-F5BF8E4900FF}" destId="{23003F88-8723-4453-9C94-113A9CD68EDF}" srcOrd="0" destOrd="0" presId="urn:microsoft.com/office/officeart/2005/8/layout/vList6"/>
    <dgm:cxn modelId="{7A14C58E-E2D3-41BE-ACA9-A2F392595916}" type="presOf" srcId="{7670D05C-9ADA-4C60-88A4-C9E33D09F2FF}" destId="{A943EFC8-49E1-4304-88EF-A182E3A549D5}" srcOrd="0" destOrd="0" presId="urn:microsoft.com/office/officeart/2005/8/layout/vList6"/>
    <dgm:cxn modelId="{8B95B792-54A6-4C84-945C-7FB915FE7FE6}" srcId="{2D85268E-3ECB-4AEA-943B-90212E865A16}" destId="{A3ADFE24-7EA9-4E20-B491-9F7E015F5E4F}" srcOrd="1" destOrd="0" parTransId="{02299D23-D293-4F8E-9F76-54EA4E59BD5B}" sibTransId="{F370FFC1-4F88-4C88-9232-2F16FB28A334}"/>
    <dgm:cxn modelId="{CE658E96-B3F8-4775-B846-3600773EEFF7}" type="presOf" srcId="{2D85268E-3ECB-4AEA-943B-90212E865A16}" destId="{ECB6369C-3FCB-4888-A79F-92F3F780C542}" srcOrd="0" destOrd="0" presId="urn:microsoft.com/office/officeart/2005/8/layout/vList6"/>
    <dgm:cxn modelId="{CF849DA6-E320-4E59-8C1D-E7B7564D076A}" type="presOf" srcId="{A3ADFE24-7EA9-4E20-B491-9F7E015F5E4F}" destId="{23003F88-8723-4453-9C94-113A9CD68EDF}" srcOrd="0" destOrd="1" presId="urn:microsoft.com/office/officeart/2005/8/layout/vList6"/>
    <dgm:cxn modelId="{176CFFAD-6650-4390-A9BF-ED644389BA4E}" type="presOf" srcId="{B10BF24B-7804-40EF-A72E-11E2BD4B2E7D}" destId="{7CFF2B75-11E5-4846-B963-BA3C6554E958}" srcOrd="0" destOrd="1" presId="urn:microsoft.com/office/officeart/2005/8/layout/vList6"/>
    <dgm:cxn modelId="{9DDD54CB-A733-4159-9D27-AABDCEA51109}" type="presOf" srcId="{1AE7C663-A179-41FB-AC21-40BA885558E2}" destId="{321EA9D3-F09C-42F9-A786-D5C276F9ABCE}" srcOrd="0" destOrd="0" presId="urn:microsoft.com/office/officeart/2005/8/layout/vList6"/>
    <dgm:cxn modelId="{F68773D9-1F78-4014-BBBF-50B06DB4D0A6}" srcId="{2D85268E-3ECB-4AEA-943B-90212E865A16}" destId="{E0CD45E2-7997-4278-BF29-F5BF8E4900FF}" srcOrd="0" destOrd="0" parTransId="{3F1C7817-BA63-438F-B75F-D87D61CE3FA9}" sibTransId="{CB2215A6-7932-46C9-8F2D-B932E5F1F016}"/>
    <dgm:cxn modelId="{EC7D50FF-0784-4738-926F-25094F0C2C50}" type="presOf" srcId="{7C5D896F-ACE7-4EDF-86DE-EB26C5200B68}" destId="{79E4F647-6E25-4F52-927A-B6DC39E93B4A}" srcOrd="0" destOrd="0" presId="urn:microsoft.com/office/officeart/2005/8/layout/vList6"/>
    <dgm:cxn modelId="{9ACEF337-201F-4285-B6A2-B8F16D776572}" type="presParOf" srcId="{A943EFC8-49E1-4304-88EF-A182E3A549D5}" destId="{29F04A77-1664-4F30-870C-D3B20AA13F35}" srcOrd="0" destOrd="0" presId="urn:microsoft.com/office/officeart/2005/8/layout/vList6"/>
    <dgm:cxn modelId="{6512C2E7-9C7F-4027-9AB1-8AB72903FA1B}" type="presParOf" srcId="{29F04A77-1664-4F30-870C-D3B20AA13F35}" destId="{321EA9D3-F09C-42F9-A786-D5C276F9ABCE}" srcOrd="0" destOrd="0" presId="urn:microsoft.com/office/officeart/2005/8/layout/vList6"/>
    <dgm:cxn modelId="{C232B2D2-4C08-4617-8510-F534E00F3DFA}" type="presParOf" srcId="{29F04A77-1664-4F30-870C-D3B20AA13F35}" destId="{7CFF2B75-11E5-4846-B963-BA3C6554E958}" srcOrd="1" destOrd="0" presId="urn:microsoft.com/office/officeart/2005/8/layout/vList6"/>
    <dgm:cxn modelId="{D5792F07-12F5-4E39-B333-9207DCB316C6}" type="presParOf" srcId="{A943EFC8-49E1-4304-88EF-A182E3A549D5}" destId="{B29AE23A-6B7D-45AF-9E53-BA5B54FEEA4B}" srcOrd="1" destOrd="0" presId="urn:microsoft.com/office/officeart/2005/8/layout/vList6"/>
    <dgm:cxn modelId="{3D57F925-8945-4E8C-972F-0747015B9828}" type="presParOf" srcId="{A943EFC8-49E1-4304-88EF-A182E3A549D5}" destId="{C6538A68-8C6A-4225-A400-6C3CB4B18DA6}" srcOrd="2" destOrd="0" presId="urn:microsoft.com/office/officeart/2005/8/layout/vList6"/>
    <dgm:cxn modelId="{88F6BD74-0E84-4DBB-AB24-9B7B957F838F}" type="presParOf" srcId="{C6538A68-8C6A-4225-A400-6C3CB4B18DA6}" destId="{ECB6369C-3FCB-4888-A79F-92F3F780C542}" srcOrd="0" destOrd="0" presId="urn:microsoft.com/office/officeart/2005/8/layout/vList6"/>
    <dgm:cxn modelId="{534F6A3A-D0D0-49A2-B69C-826EA6213B78}" type="presParOf" srcId="{C6538A68-8C6A-4225-A400-6C3CB4B18DA6}" destId="{23003F88-8723-4453-9C94-113A9CD68EDF}" srcOrd="1" destOrd="0" presId="urn:microsoft.com/office/officeart/2005/8/layout/vList6"/>
    <dgm:cxn modelId="{895FDC96-B728-401E-92B1-2566130EBA7C}" type="presParOf" srcId="{A943EFC8-49E1-4304-88EF-A182E3A549D5}" destId="{A3FE093A-55CC-4F2F-A687-6F68AA4E3583}" srcOrd="3" destOrd="0" presId="urn:microsoft.com/office/officeart/2005/8/layout/vList6"/>
    <dgm:cxn modelId="{4251315E-0369-4D4A-B36C-491FC85C90F5}" type="presParOf" srcId="{A943EFC8-49E1-4304-88EF-A182E3A549D5}" destId="{895DF44C-C8CF-482C-A838-7F921753CA9D}" srcOrd="4" destOrd="0" presId="urn:microsoft.com/office/officeart/2005/8/layout/vList6"/>
    <dgm:cxn modelId="{A1A394B3-F5A7-4182-BE7E-F2C2C9196AB9}" type="presParOf" srcId="{895DF44C-C8CF-482C-A838-7F921753CA9D}" destId="{79E4F647-6E25-4F52-927A-B6DC39E93B4A}" srcOrd="0" destOrd="0" presId="urn:microsoft.com/office/officeart/2005/8/layout/vList6"/>
    <dgm:cxn modelId="{D75B4D53-06D0-4F43-977B-6A3FD7E6BF49}" type="presParOf" srcId="{895DF44C-C8CF-482C-A838-7F921753CA9D}" destId="{8B6999FE-BCCA-4605-BB89-6BFF6800204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FF2B75-11E5-4846-B963-BA3C6554E958}">
      <dsp:nvSpPr>
        <dsp:cNvPr id="0" name=""/>
        <dsp:cNvSpPr/>
      </dsp:nvSpPr>
      <dsp:spPr>
        <a:xfrm>
          <a:off x="4132793" y="367734"/>
          <a:ext cx="1506016" cy="1184529"/>
        </a:xfrm>
        <a:prstGeom prst="rightArrow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2 weeks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300" kern="1200" dirty="0"/>
        </a:p>
      </dsp:txBody>
      <dsp:txXfrm>
        <a:off x="4132793" y="663866"/>
        <a:ext cx="1209884" cy="592265"/>
      </dsp:txXfrm>
    </dsp:sp>
    <dsp:sp modelId="{321EA9D3-F09C-42F9-A786-D5C276F9ABCE}">
      <dsp:nvSpPr>
        <dsp:cNvPr id="0" name=""/>
        <dsp:cNvSpPr/>
      </dsp:nvSpPr>
      <dsp:spPr>
        <a:xfrm>
          <a:off x="609590" y="2123"/>
          <a:ext cx="3523202" cy="19157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Amphotericine</a:t>
          </a:r>
          <a:r>
            <a:rPr lang="en-US" sz="2000" kern="1200" dirty="0"/>
            <a:t> B 0.7 mg/kg </a:t>
          </a:r>
          <a:r>
            <a:rPr lang="en-US" sz="2000" kern="1200" dirty="0" err="1"/>
            <a:t>qd</a:t>
          </a:r>
          <a:endParaRPr lang="en-US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+/-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Flucytosine</a:t>
          </a:r>
          <a:r>
            <a:rPr lang="en-US" sz="2000" kern="1200" dirty="0"/>
            <a:t> 25mg/kg </a:t>
          </a:r>
          <a:r>
            <a:rPr lang="en-US" sz="2000" kern="1200" dirty="0" err="1"/>
            <a:t>qd</a:t>
          </a:r>
          <a:endParaRPr lang="en-US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+/-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Daily LP if CSF pressure  elevated</a:t>
          </a:r>
        </a:p>
      </dsp:txBody>
      <dsp:txXfrm>
        <a:off x="609590" y="2123"/>
        <a:ext cx="3523202" cy="1915751"/>
      </dsp:txXfrm>
    </dsp:sp>
    <dsp:sp modelId="{23003F88-8723-4453-9C94-113A9CD68EDF}">
      <dsp:nvSpPr>
        <dsp:cNvPr id="0" name=""/>
        <dsp:cNvSpPr/>
      </dsp:nvSpPr>
      <dsp:spPr>
        <a:xfrm>
          <a:off x="2499360" y="2036327"/>
          <a:ext cx="3749040" cy="118452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8 weeks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800" kern="1200" dirty="0"/>
        </a:p>
      </dsp:txBody>
      <dsp:txXfrm>
        <a:off x="2499360" y="2184393"/>
        <a:ext cx="3304842" cy="888397"/>
      </dsp:txXfrm>
    </dsp:sp>
    <dsp:sp modelId="{ECB6369C-3FCB-4888-A79F-92F3F780C542}">
      <dsp:nvSpPr>
        <dsp:cNvPr id="0" name=""/>
        <dsp:cNvSpPr/>
      </dsp:nvSpPr>
      <dsp:spPr>
        <a:xfrm>
          <a:off x="0" y="2036327"/>
          <a:ext cx="2499360" cy="1184529"/>
        </a:xfrm>
        <a:prstGeom prst="flowChartProcess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Fluconazole</a:t>
          </a:r>
          <a:r>
            <a:rPr lang="en-US" sz="2400" kern="1200" dirty="0"/>
            <a:t> 400 mg </a:t>
          </a:r>
          <a:r>
            <a:rPr lang="en-US" sz="2400" kern="1200" dirty="0" err="1"/>
            <a:t>po</a:t>
          </a:r>
          <a:endParaRPr lang="en-US" sz="2400" kern="1200" dirty="0"/>
        </a:p>
      </dsp:txBody>
      <dsp:txXfrm>
        <a:off x="0" y="2036327"/>
        <a:ext cx="2499360" cy="1184529"/>
      </dsp:txXfrm>
    </dsp:sp>
    <dsp:sp modelId="{8B6999FE-BCCA-4605-BB89-6BFF6800204E}">
      <dsp:nvSpPr>
        <dsp:cNvPr id="0" name=""/>
        <dsp:cNvSpPr/>
      </dsp:nvSpPr>
      <dsp:spPr>
        <a:xfrm>
          <a:off x="2499360" y="3339310"/>
          <a:ext cx="3749040" cy="118452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&gt; 14 weeks</a:t>
          </a:r>
        </a:p>
      </dsp:txBody>
      <dsp:txXfrm>
        <a:off x="2499360" y="3487376"/>
        <a:ext cx="3304842" cy="888397"/>
      </dsp:txXfrm>
    </dsp:sp>
    <dsp:sp modelId="{79E4F647-6E25-4F52-927A-B6DC39E93B4A}">
      <dsp:nvSpPr>
        <dsp:cNvPr id="0" name=""/>
        <dsp:cNvSpPr/>
      </dsp:nvSpPr>
      <dsp:spPr>
        <a:xfrm>
          <a:off x="0" y="3339310"/>
          <a:ext cx="2499360" cy="1184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Fluconazole</a:t>
          </a:r>
          <a:r>
            <a:rPr lang="en-US" sz="2400" kern="1200" dirty="0"/>
            <a:t> 200 mg </a:t>
          </a:r>
          <a:r>
            <a:rPr lang="en-US" sz="2400" kern="1200" dirty="0" err="1"/>
            <a:t>po</a:t>
          </a:r>
          <a:endParaRPr lang="en-US" sz="2400" kern="1200" dirty="0"/>
        </a:p>
      </dsp:txBody>
      <dsp:txXfrm>
        <a:off x="57824" y="3397134"/>
        <a:ext cx="2383712" cy="10688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 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64013DE-3ED4-793F-CB99-A021B41BE0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7AEC02-BAD4-B6E8-5423-BF202B1CC9E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3C7F610-AA22-4C05-930F-137B7CDD2E5C}" type="datetimeFigureOut">
              <a:rPr lang="en-US"/>
              <a:pPr>
                <a:defRPr/>
              </a:pPr>
              <a:t>12/4/2023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3E3E2D9-B011-DAF5-9996-6C83A61112E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D5333BD-D94C-1A9C-E9F6-AECF2EC06B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B953E8-0ABD-FD90-E892-58801E8757E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43C196-7543-A6C4-1F3A-8846A8A01B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5A804DA0-CC98-4671-BCD0-791432936E7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C7B3A7F5-B82C-5B8B-2F63-13A106DE42B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8E2C6294-7722-8170-ABE3-BC3E56B5BB8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fa-IR"/>
              <a:t>PCP most common clinical manifestation</a:t>
            </a:r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980C705F-1054-E2AF-EADE-65EBCD2434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1F95713-CA82-464E-9A7B-DE1B5A9AFA19}" type="slidenum">
              <a:rPr lang="en-US" altLang="en-US"/>
              <a:pPr eaLnBrk="1" hangingPunct="1"/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AF907520-3C9B-D3CB-5A92-22556F7477F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7764B908-E637-0312-D300-728C25AD87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a-IR" altLang="fa-IR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ECD733CC-9211-C361-B2A3-83AA373C4D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F604A4B-6EA4-4010-8553-77A5892A6065}" type="slidenum">
              <a:rPr lang="en-US" altLang="en-US"/>
              <a:pPr eaLnBrk="1" hangingPunct="1"/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683B438F-5D83-DC72-09DF-788CBD71A9E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E6B2F151-6C63-B333-5D8A-7B9496EAE68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fa-IR"/>
              <a:t>Location of lesion</a:t>
            </a:r>
          </a:p>
          <a:p>
            <a:pPr eaLnBrk="1" hangingPunct="1">
              <a:spcBef>
                <a:spcPct val="0"/>
              </a:spcBef>
            </a:pPr>
            <a:r>
              <a:rPr lang="en-US" altLang="fa-IR"/>
              <a:t>Timing </a:t>
            </a:r>
          </a:p>
          <a:p>
            <a:pPr eaLnBrk="1" hangingPunct="1">
              <a:spcBef>
                <a:spcPct val="0"/>
              </a:spcBef>
            </a:pPr>
            <a:r>
              <a:rPr lang="en-US" altLang="fa-IR"/>
              <a:t>Risk factors</a:t>
            </a:r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7815AC62-EB5C-F572-6AC6-A52869C899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AF55C58-45C7-4605-8B51-BB1F2D876392}" type="slidenum">
              <a:rPr lang="en-US" altLang="en-US"/>
              <a:pPr eaLnBrk="1" hangingPunct="1"/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>
            <a:extLst>
              <a:ext uri="{FF2B5EF4-FFF2-40B4-BE49-F238E27FC236}">
                <a16:creationId xmlns:a16="http://schemas.microsoft.com/office/drawing/2014/main" id="{75D028DD-C4E3-1E39-279C-023B7FE04B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>
            <a:extLst>
              <a:ext uri="{FF2B5EF4-FFF2-40B4-BE49-F238E27FC236}">
                <a16:creationId xmlns:a16="http://schemas.microsoft.com/office/drawing/2014/main" id="{C064D681-1140-0B83-03BD-C56D0C1EDF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fa-IR"/>
              <a:t>Diff</a:t>
            </a:r>
          </a:p>
        </p:txBody>
      </p:sp>
      <p:sp>
        <p:nvSpPr>
          <p:cNvPr id="35844" name="Slide Number Placeholder 3">
            <a:extLst>
              <a:ext uri="{FF2B5EF4-FFF2-40B4-BE49-F238E27FC236}">
                <a16:creationId xmlns:a16="http://schemas.microsoft.com/office/drawing/2014/main" id="{3DD6EEDF-48CD-1155-C9AA-1DF4865D60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2D1A89-296F-48EF-BCD8-CE36ECA377D5}" type="slidenum">
              <a:rPr lang="en-US" altLang="en-US"/>
              <a:pPr eaLnBrk="1" hangingPunct="1"/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18CFECB5-15DE-1316-3DCA-0F3BB4DA8E0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7EEA7722-1271-3BBE-ED4E-0193BC42BBA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fa-IR"/>
              <a:t>If pt has not improved in 2 weeks rethink diagnosis</a:t>
            </a:r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599B27D7-BB6E-D9A3-93F1-15207A14B7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05D30BB-2685-46E0-B339-9AD2067867F8}" type="slidenum">
              <a:rPr lang="en-US" altLang="en-US"/>
              <a:pPr eaLnBrk="1" hangingPunct="1"/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>
            <a:extLst>
              <a:ext uri="{FF2B5EF4-FFF2-40B4-BE49-F238E27FC236}">
                <a16:creationId xmlns:a16="http://schemas.microsoft.com/office/drawing/2014/main" id="{12145508-3049-E4C8-DE48-F6715BA1357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>
            <a:extLst>
              <a:ext uri="{FF2B5EF4-FFF2-40B4-BE49-F238E27FC236}">
                <a16:creationId xmlns:a16="http://schemas.microsoft.com/office/drawing/2014/main" id="{D6240A5A-E549-542F-FC5A-B3F614DE6B2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a-IR" altLang="fa-IR"/>
          </a:p>
        </p:txBody>
      </p:sp>
      <p:sp>
        <p:nvSpPr>
          <p:cNvPr id="37892" name="Slide Number Placeholder 3">
            <a:extLst>
              <a:ext uri="{FF2B5EF4-FFF2-40B4-BE49-F238E27FC236}">
                <a16:creationId xmlns:a16="http://schemas.microsoft.com/office/drawing/2014/main" id="{64889519-3765-F670-8CDC-8ACD24BA26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143DF8-7535-49B3-90D1-7C180AA5021E}" type="slidenum">
              <a:rPr lang="en-US" altLang="en-US"/>
              <a:pPr eaLnBrk="1" hangingPunct="1"/>
              <a:t>21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63844660-51DC-32E0-E5C9-F57243FFCCB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CCA084F5-1EB8-57B5-7611-3087081E33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a-IR" altLang="fa-IR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C1678299-F0A1-AEC0-8E3A-DC2A6F2B50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93C8D70-924A-4B17-8CA4-368713B27F70}" type="slidenum">
              <a:rPr lang="en-US" altLang="en-US"/>
              <a:pPr eaLnBrk="1" hangingPunct="1"/>
              <a:t>23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id="{C9148CB5-8930-FEA4-E9DE-39A3CD8A341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id="{87AE0B08-B7FC-3C12-89A3-3085D97538B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a-IR" altLang="fa-IR"/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99DF2201-5F26-0190-FAC6-A77F54D81D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B6C1E5B-9E1C-45D8-A281-DD5A16FE264D}" type="slidenum">
              <a:rPr lang="en-US" altLang="en-US"/>
              <a:pPr eaLnBrk="1" hangingPunct="1"/>
              <a:t>26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1F5BC-433E-C4B1-CBF1-61F878498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B06C24-B581-F87C-E892-BB8042AA4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84CF1-3F83-FF05-770B-5719E3A9B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F9321-3123-45D4-B80E-8CF3CA406DC2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2451784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22EB9-E4B1-D348-6CDF-752273A6C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2D5B1-77C3-B8CB-E334-41AADDE92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EF549-70E5-6823-4BD9-BAA1951E5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80013-C201-4B92-9993-7CE26170DC57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1637759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7A8FC6-CD26-48F2-5712-D319A0C46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B3C3C1-2661-3DB1-8B50-9AEBC5AEA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58F12F-08B9-BEBC-A6D6-DAC455D9B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8490DB-FC1B-4522-A319-AF095F6D006D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4283651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B67B5A5-BB47-58F4-E337-E2EB00863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6562DE0-BCF0-F3B6-EDBE-39C6A93A5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F30A596-A39F-CEC9-CFBD-E9A46233F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641EC-BBDD-4D1A-A0DD-4E8E72F4CDBD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3684620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6506A44-AF3B-772B-7451-FE8D1E028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F343231-4AF7-E629-E176-27B99374F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A4E1025-804A-3905-5213-245E4295C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A70892-F645-4F0B-A4DB-9EA6DA47F9FD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3306274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7224DA2-D2F1-F114-3DD7-D2B80CA85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249E86E-AC9B-BC6C-A04B-F6466FFE3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38A2E30-B7C8-2D50-C8D4-6B16111A4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D1FFC-1EF5-4D0E-9B37-8E6642F76F86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238469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CF8CAB9-B9A4-9AB0-DE84-D05EA93C5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9F75369-CE87-4985-421A-9839E660E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63B7645-E16E-92C0-69BB-3B55FAECF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E4EE0-8C46-4CB8-9FB5-7B49F8DCEFC8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2836697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2EFBF60-B7B2-1D90-3DC3-FE8365B73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75A8722-D3CD-9492-BA2C-2F1BDC696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83D5825-6E20-409C-0E76-063F23DD5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299763-A484-4E3A-A3B0-5087C86EC15E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1609330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4A325E3-4B3C-961D-71D8-477DA321A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9133D54-EEE7-1E4A-A6F3-BA673D3F1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D0CB93-EC57-AF11-2968-D7607F763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392BAC-899D-4150-A652-594347E045D3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1582044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C97ED5-0FCC-A79F-7C39-8ABAED300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27191C-1CD3-39DF-6F84-59BB93D53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DA59F2-1451-FB0A-7FEF-7B416BD75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22D7D-DEC0-4F67-8566-B126C86B9347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3297109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74C24F-2EB7-F9D7-78BF-A4C2BE406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934402-A505-8171-15E0-A016D8B1B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2CC5F-0D8A-73EB-990F-CDA866C0C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4B9DC3-4706-4DE4-B12D-69CC4CEC64A2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  <p:extLst>
      <p:ext uri="{BB962C8B-B14F-4D97-AF65-F5344CB8AC3E}">
        <p14:creationId xmlns:p14="http://schemas.microsoft.com/office/powerpoint/2010/main" val="2076564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5AE7AA3-3119-A1F5-69DE-13AE19A4EAD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C57E84E-528E-7FF7-F119-98AE4C45CB0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7CAD9B-8078-C3D8-3D9C-79BC6E3AA9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757ADC-F58A-424C-BDFD-0555C4D4C0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sr-Latn-C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BD46E0-03C5-EE18-3A61-5D4DBD590C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2D302DBC-B688-4C28-B5C2-B27DBDAEC5DB}" type="slidenum">
              <a:rPr lang="sr-Latn-CS" altLang="en-US"/>
              <a:pPr/>
              <a:t>‹#›</a:t>
            </a:fld>
            <a:endParaRPr lang="sr-Latn-C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 /><Relationship Id="rId2" Type="http://schemas.openxmlformats.org/officeDocument/2006/relationships/slideLayout" Target="../slideLayouts/slideLayout2.xml" /><Relationship Id="rId1" Type="http://schemas.openxmlformats.org/officeDocument/2006/relationships/vmlDrawing" Target="../drawings/vmlDrawing1.vml" /><Relationship Id="rId5" Type="http://schemas.openxmlformats.org/officeDocument/2006/relationships/image" Target="../media/image1.png" /><Relationship Id="rId4" Type="http://schemas.openxmlformats.org/officeDocument/2006/relationships/oleObject" Target="../embeddings/oleObject1.bin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 /><Relationship Id="rId2" Type="http://schemas.openxmlformats.org/officeDocument/2006/relationships/slideLayout" Target="../slideLayouts/slideLayout2.xml" /><Relationship Id="rId1" Type="http://schemas.openxmlformats.org/officeDocument/2006/relationships/vmlDrawing" Target="../drawings/vmlDrawing2.vml" /><Relationship Id="rId5" Type="http://schemas.openxmlformats.org/officeDocument/2006/relationships/image" Target="../media/image2.png" /><Relationship Id="rId4" Type="http://schemas.openxmlformats.org/officeDocument/2006/relationships/oleObject" Target="../embeddings/oleObject2.bin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6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 /><Relationship Id="rId7" Type="http://schemas.microsoft.com/office/2007/relationships/diagramDrawing" Target="../diagrams/drawing1.xml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1.xml" /><Relationship Id="rId5" Type="http://schemas.openxmlformats.org/officeDocument/2006/relationships/diagramQuickStyle" Target="../diagrams/quickStyle1.xml" /><Relationship Id="rId4" Type="http://schemas.openxmlformats.org/officeDocument/2006/relationships/diagramLayout" Target="../diagrams/layout1.xml" 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20158C7C-1C62-CD01-4E34-36F29A4E2E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fa-IR" altLang="en-US" sz="3400"/>
            </a:br>
            <a:endParaRPr lang="sr-Latn-CS" altLang="en-US" sz="3400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9AE55DA3-F2E7-D5B2-273C-3D3228AF29B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>
              <a:buFont typeface="Wingdings" panose="05000000000000000000" pitchFamily="2" charset="2"/>
              <a:buNone/>
            </a:pPr>
            <a:r>
              <a:rPr lang="fa-IR" altLang="en-US"/>
              <a:t>  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 sz="6000"/>
              <a:t>عفونتهای فرصت طلب در ایدز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fa-IR" altLang="en-US"/>
              <a:t> </a:t>
            </a:r>
            <a:endParaRPr lang="sr-Latn-CS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BAFD3559-7E5C-516B-4F8F-6B8F436D28F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476250"/>
            <a:ext cx="7772400" cy="2305050"/>
          </a:xfrm>
        </p:spPr>
        <p:txBody>
          <a:bodyPr/>
          <a:lstStyle/>
          <a:p>
            <a:r>
              <a:rPr lang="en-US" altLang="en-US"/>
              <a:t> </a:t>
            </a:r>
            <a:endParaRPr lang="sr-Latn-CS" alt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723C15FC-94DA-4BFA-0DA6-5443149DDD3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11188" y="476250"/>
            <a:ext cx="7808912" cy="6026150"/>
          </a:xfrm>
        </p:spPr>
        <p:txBody>
          <a:bodyPr rtlCol="0">
            <a:normAutofit/>
          </a:bodyPr>
          <a:lstStyle/>
          <a:p>
            <a:pPr rtl="1" fontAlgn="auto">
              <a:lnSpc>
                <a:spcPct val="90000"/>
              </a:lnSpc>
              <a:spcAft>
                <a:spcPts val="0"/>
              </a:spcAft>
              <a:defRPr/>
            </a:pPr>
            <a:endParaRPr lang="fa-IR" altLang="en-US" sz="2400" b="1" dirty="0">
              <a:solidFill>
                <a:srgbClr val="800000"/>
              </a:solidFill>
              <a:latin typeface="Mitra" charset="0"/>
            </a:endParaRPr>
          </a:p>
          <a:p>
            <a:pPr rt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ar-SA" altLang="en-US" sz="2800" b="1" dirty="0">
                <a:solidFill>
                  <a:srgbClr val="800000"/>
                </a:solidFill>
                <a:latin typeface="Mitra" charset="0"/>
              </a:rPr>
              <a:t>معيار هايي كه در اداره عفونت هاي فرصت طلب بايد در نظر گرفت </a:t>
            </a:r>
            <a:r>
              <a:rPr lang="ar-SA" altLang="en-US" sz="2400" b="1" dirty="0">
                <a:solidFill>
                  <a:srgbClr val="800000"/>
                </a:solidFill>
                <a:latin typeface="Mitra" charset="0"/>
              </a:rPr>
              <a:t>:</a:t>
            </a:r>
            <a:endParaRPr lang="fa-IR" altLang="en-US" sz="2400" b="1" dirty="0">
              <a:solidFill>
                <a:srgbClr val="800000"/>
              </a:solidFill>
              <a:latin typeface="Mitra" charset="0"/>
            </a:endParaRPr>
          </a:p>
          <a:p>
            <a:pPr rtl="1" fontAlgn="auto">
              <a:lnSpc>
                <a:spcPct val="90000"/>
              </a:lnSpc>
              <a:spcAft>
                <a:spcPts val="0"/>
              </a:spcAft>
              <a:defRPr/>
            </a:pPr>
            <a:endParaRPr lang="fa-IR" altLang="en-US" sz="2400" b="1" dirty="0">
              <a:solidFill>
                <a:srgbClr val="800000"/>
              </a:solidFill>
              <a:latin typeface="Mitra" charset="0"/>
            </a:endParaRPr>
          </a:p>
          <a:p>
            <a:pPr rtl="1" fontAlgn="auto">
              <a:lnSpc>
                <a:spcPct val="90000"/>
              </a:lnSpc>
              <a:spcAft>
                <a:spcPts val="0"/>
              </a:spcAft>
              <a:defRPr/>
            </a:pPr>
            <a:endParaRPr lang="en-US" altLang="en-US" sz="2400" b="1" dirty="0">
              <a:solidFill>
                <a:srgbClr val="800000"/>
              </a:solidFill>
              <a:latin typeface="Times New Roman" pitchFamily="18" charset="0"/>
            </a:endParaRPr>
          </a:p>
          <a:p>
            <a:pPr marL="457200" indent="-457200" algn="r" rtl="1" fontAlgn="auto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ar-SA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تعداد لنفوسيت هاي </a:t>
            </a:r>
            <a:r>
              <a:rPr lang="en-US" altLang="en-US" sz="2400" dirty="0">
                <a:solidFill>
                  <a:srgbClr val="000000"/>
                </a:solidFill>
                <a:ea typeface="Times New Roman" pitchFamily="18" charset="0"/>
                <a:cs typeface="Mitra" charset="0"/>
              </a:rPr>
              <a:t>T</a:t>
            </a:r>
            <a:r>
              <a:rPr lang="ar-SA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)</a:t>
            </a:r>
            <a:r>
              <a:rPr lang="ar-SA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(</a:t>
            </a:r>
            <a:r>
              <a:rPr lang="en-US" altLang="en-US" sz="2400" dirty="0">
                <a:solidFill>
                  <a:srgbClr val="000000"/>
                </a:solidFill>
              </a:rPr>
              <a:t>CD4+</a:t>
            </a:r>
            <a:r>
              <a:rPr lang="ar-SA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  </a:t>
            </a:r>
          </a:p>
          <a:p>
            <a:pPr marL="457200" indent="-457200" algn="r" rtl="1" fontAlgn="auto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ar-SA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بار ويروسي </a:t>
            </a:r>
            <a:r>
              <a:rPr lang="en-US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HIV</a:t>
            </a:r>
            <a:r>
              <a:rPr lang="ar-SA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در گردش خون :  </a:t>
            </a:r>
            <a:endParaRPr lang="fa-IR" altLang="en-US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  <a:p>
            <a:pPr marL="457200" indent="-457200" algn="r" rtl="1" fontAlgn="auto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ar-SA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يافته هاي باليني </a:t>
            </a:r>
            <a:r>
              <a:rPr lang="fa-IR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:</a:t>
            </a:r>
            <a:endParaRPr lang="en-US" altLang="en-US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  <a:p>
            <a:pPr rt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   </a:t>
            </a:r>
            <a:r>
              <a:rPr lang="ar-SA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مثل كانديديازيس غير قابل توجيه دهاني حلقي، تب مداوم،  </a:t>
            </a:r>
            <a:r>
              <a:rPr lang="en-US" altLang="en-US" sz="2400" dirty="0">
                <a:solidFill>
                  <a:srgbClr val="000000"/>
                </a:solidFill>
              </a:rPr>
              <a:t>PCP</a:t>
            </a:r>
            <a:r>
              <a:rPr lang="ar-SA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قبلي و سندرم </a:t>
            </a:r>
            <a:r>
              <a:rPr lang="en-US" altLang="en-US" sz="2400" dirty="0">
                <a:solidFill>
                  <a:srgbClr val="000000"/>
                </a:solidFill>
              </a:rPr>
              <a:t>wasting</a:t>
            </a:r>
            <a:endParaRPr lang="sr-Latn-CS" altLang="en-US"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0A39D-7803-F4CC-FEF9-F580F7D90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Impact of HAART on the Incidence of Opportunistic Infections</a:t>
            </a:r>
          </a:p>
        </p:txBody>
      </p:sp>
      <p:graphicFrame>
        <p:nvGraphicFramePr>
          <p:cNvPr id="4099" name="Content Placeholder 3">
            <a:extLst>
              <a:ext uri="{FF2B5EF4-FFF2-40B4-BE49-F238E27FC236}">
                <a16:creationId xmlns:a16="http://schemas.microsoft.com/office/drawing/2014/main" id="{1A865DAF-3EC5-9EE7-9665-49ED1C4B6B2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1788"/>
          <a:ext cx="6629400" cy="452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r:id="rId4" imgW="0" imgH="0" progId="Excel.Chart.8">
                  <p:embed/>
                </p:oleObj>
              </mc:Choice>
              <mc:Fallback>
                <p:oleObj r:id="rId4" imgW="0" imgH="0" progId="Excel.Chart.8">
                  <p:embed/>
                  <p:pic>
                    <p:nvPicPr>
                      <p:cNvPr id="4099" name="Content Placeholder 3">
                        <a:extLst>
                          <a:ext uri="{FF2B5EF4-FFF2-40B4-BE49-F238E27FC236}">
                            <a16:creationId xmlns:a16="http://schemas.microsoft.com/office/drawing/2014/main" id="{1A865DAF-3EC5-9EE7-9665-49ED1C4B6B28}"/>
                          </a:ext>
                        </a:extLst>
                      </p:cNvPr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601788"/>
                        <a:ext cx="6629400" cy="4522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0" name="TextBox 4">
            <a:extLst>
              <a:ext uri="{FF2B5EF4-FFF2-40B4-BE49-F238E27FC236}">
                <a16:creationId xmlns:a16="http://schemas.microsoft.com/office/drawing/2014/main" id="{EF9699DD-ED09-2BE8-EB82-14D9AAFFA9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828800"/>
            <a:ext cx="546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1800"/>
              <a:t>PCP</a:t>
            </a:r>
          </a:p>
        </p:txBody>
      </p:sp>
      <p:sp>
        <p:nvSpPr>
          <p:cNvPr id="4101" name="TextBox 5">
            <a:extLst>
              <a:ext uri="{FF2B5EF4-FFF2-40B4-BE49-F238E27FC236}">
                <a16:creationId xmlns:a16="http://schemas.microsoft.com/office/drawing/2014/main" id="{155E7C7F-8280-E577-0E00-DA5946350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2438400"/>
            <a:ext cx="636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1800"/>
              <a:t>MAC</a:t>
            </a:r>
          </a:p>
        </p:txBody>
      </p:sp>
      <p:sp>
        <p:nvSpPr>
          <p:cNvPr id="4102" name="TextBox 6">
            <a:extLst>
              <a:ext uri="{FF2B5EF4-FFF2-40B4-BE49-F238E27FC236}">
                <a16:creationId xmlns:a16="http://schemas.microsoft.com/office/drawing/2014/main" id="{C9F7501E-CAB1-8260-7468-BE9A5D43C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3429000"/>
            <a:ext cx="1449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1800"/>
              <a:t>CMV Retinitis</a:t>
            </a:r>
          </a:p>
        </p:txBody>
      </p:sp>
      <p:sp>
        <p:nvSpPr>
          <p:cNvPr id="4103" name="TextBox 7">
            <a:extLst>
              <a:ext uri="{FF2B5EF4-FFF2-40B4-BE49-F238E27FC236}">
                <a16:creationId xmlns:a16="http://schemas.microsoft.com/office/drawing/2014/main" id="{A61DD6A6-3046-AB93-097B-2EDC5F2C9C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4191000"/>
            <a:ext cx="1574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1800"/>
              <a:t>Toxoplasmosis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4BBAF0F-4332-99B7-C741-D0D2F2CE2C92}"/>
              </a:ext>
            </a:extLst>
          </p:cNvPr>
          <p:cNvSpPr/>
          <p:nvPr/>
        </p:nvSpPr>
        <p:spPr>
          <a:xfrm>
            <a:off x="5562600" y="2133600"/>
            <a:ext cx="1905000" cy="2971800"/>
          </a:xfrm>
          <a:prstGeom prst="rect">
            <a:avLst/>
          </a:prstGeom>
          <a:solidFill>
            <a:schemeClr val="accent1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7810D0F-1F75-5B53-357A-E40E84AEB89E}"/>
              </a:ext>
            </a:extLst>
          </p:cNvPr>
          <p:cNvCxnSpPr/>
          <p:nvPr/>
        </p:nvCxnSpPr>
        <p:spPr>
          <a:xfrm>
            <a:off x="5562600" y="2057400"/>
            <a:ext cx="1828800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6" name="TextBox 13">
            <a:extLst>
              <a:ext uri="{FF2B5EF4-FFF2-40B4-BE49-F238E27FC236}">
                <a16:creationId xmlns:a16="http://schemas.microsoft.com/office/drawing/2014/main" id="{2383AD99-B1A2-F961-EC0E-28B2060EBA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1600200"/>
            <a:ext cx="904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000"/>
              <a:t>HAART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D17B70FB-17E6-17FB-A2FA-34839A726B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941388"/>
          </a:xfrm>
        </p:spPr>
        <p:txBody>
          <a:bodyPr/>
          <a:lstStyle/>
          <a:p>
            <a:r>
              <a:rPr lang="en-US" altLang="en-US"/>
              <a:t> </a:t>
            </a:r>
            <a:endParaRPr lang="sr-Latn-CS" altLang="en-U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26C2BE67-7656-6382-EEA5-5F901C3C9CC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0"/>
            <a:ext cx="8229600" cy="6858000"/>
          </a:xfrm>
        </p:spPr>
        <p:txBody>
          <a:bodyPr rtlCol="0">
            <a:normAutofit fontScale="85000" lnSpcReduction="10000"/>
          </a:bodyPr>
          <a:lstStyle/>
          <a:p>
            <a:pPr algn="r" rtl="1" fontAlgn="auto">
              <a:lnSpc>
                <a:spcPct val="80000"/>
              </a:lnSpc>
              <a:spcAft>
                <a:spcPts val="0"/>
              </a:spcAft>
              <a:defRPr/>
            </a:pPr>
            <a:endParaRPr lang="fa-IR" altLang="en-US" sz="2800" b="1" dirty="0">
              <a:solidFill>
                <a:srgbClr val="800000"/>
              </a:solidFill>
              <a:latin typeface="Mitra" charset="0"/>
            </a:endParaRPr>
          </a:p>
          <a:p>
            <a:pPr algn="r" rtl="1" fontAlgn="auto">
              <a:lnSpc>
                <a:spcPct val="80000"/>
              </a:lnSpc>
              <a:spcAft>
                <a:spcPts val="0"/>
              </a:spcAft>
              <a:defRPr/>
            </a:pPr>
            <a:endParaRPr lang="fa-IR" altLang="en-US" sz="2800" b="1" dirty="0">
              <a:solidFill>
                <a:srgbClr val="800000"/>
              </a:solidFill>
              <a:latin typeface="Mitra" charset="0"/>
            </a:endParaRPr>
          </a:p>
          <a:p>
            <a:pPr algn="r" rtl="1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ar-SA" altLang="en-US" sz="2800" b="1" dirty="0">
                <a:solidFill>
                  <a:srgbClr val="800000"/>
                </a:solidFill>
                <a:latin typeface="Mitra" charset="0"/>
              </a:rPr>
              <a:t>عوامل موثر بر طيف پاتوژن هاي فرصت طلب</a:t>
            </a:r>
            <a:endParaRPr lang="ar-SA" altLang="en-US" sz="2800" dirty="0">
              <a:solidFill>
                <a:srgbClr val="000000"/>
              </a:solidFill>
              <a:latin typeface="Aparajita" panose="020B0604020202020204" pitchFamily="34" charset="0"/>
              <a:cs typeface="Times New Roman" pitchFamily="18" charset="0"/>
            </a:endParaRPr>
          </a:p>
          <a:p>
            <a:pPr algn="r" rtl="1" fontAlgn="auto">
              <a:lnSpc>
                <a:spcPct val="120000"/>
              </a:lnSpc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ar-SA" altLang="en-US" sz="2400" dirty="0">
                <a:solidFill>
                  <a:srgbClr val="000000"/>
                </a:solidFill>
                <a:latin typeface="Aparajita" panose="020B0604020202020204" pitchFamily="34" charset="0"/>
                <a:cs typeface="Times New Roman" pitchFamily="18" charset="0"/>
              </a:rPr>
              <a:t>1</a:t>
            </a:r>
            <a:r>
              <a:rPr lang="ar-SA" altLang="en-US" sz="2400" dirty="0">
                <a:solidFill>
                  <a:srgbClr val="000000"/>
                </a:solidFill>
                <a:latin typeface="Aparajita" panose="020B0604020202020204" pitchFamily="34" charset="0"/>
              </a:rPr>
              <a:t>)</a:t>
            </a:r>
            <a:r>
              <a:rPr lang="fa-IR" altLang="en-US" sz="2400" b="1" dirty="0">
                <a:solidFill>
                  <a:srgbClr val="000000"/>
                </a:solidFill>
                <a:latin typeface="Aparajita" panose="020B0604020202020204" pitchFamily="34" charset="0"/>
              </a:rPr>
              <a:t>عفونت</a:t>
            </a:r>
            <a:r>
              <a:rPr lang="fa-IR" altLang="en-US" sz="2400" dirty="0">
                <a:solidFill>
                  <a:srgbClr val="000000"/>
                </a:solidFill>
                <a:latin typeface="Book Antiqua" panose="02040602050305030304" pitchFamily="18" charset="0"/>
              </a:rPr>
              <a:t> </a:t>
            </a: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فرصت طلب مي تواند به دليل فعال شدن </a:t>
            </a:r>
            <a:r>
              <a:rPr lang="ar-SA" altLang="en-US" sz="2800" dirty="0">
                <a:solidFill>
                  <a:srgbClr val="FF0000"/>
                </a:solidFill>
                <a:latin typeface="Book Antiqua" panose="02040602050305030304" pitchFamily="18" charset="0"/>
              </a:rPr>
              <a:t>عفونت نهفته </a:t>
            </a: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باشدمثل درگيري مغزي در توكسوپلاسموزيس ، يا به دليل </a:t>
            </a:r>
            <a:r>
              <a:rPr lang="ar-SA" altLang="en-US" sz="2800" dirty="0">
                <a:solidFill>
                  <a:srgbClr val="FF0000"/>
                </a:solidFill>
                <a:latin typeface="Book Antiqua" panose="02040602050305030304" pitchFamily="18" charset="0"/>
              </a:rPr>
              <a:t>ابتلاء اوليه </a:t>
            </a: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به پاتوژن باشد مثل</a:t>
            </a:r>
            <a:r>
              <a:rPr lang="en-US" altLang="en-US" sz="2800" dirty="0">
                <a:solidFill>
                  <a:srgbClr val="000000"/>
                </a:solidFill>
                <a:latin typeface="Book Antiqua" panose="02040602050305030304" pitchFamily="18" charset="0"/>
                <a:ea typeface="Times New Roman" pitchFamily="18" charset="0"/>
                <a:cs typeface="Aparajita" panose="020B0604020202020204" pitchFamily="34" charset="0"/>
              </a:rPr>
              <a:t>PCP</a:t>
            </a:r>
            <a:endParaRPr lang="fa-IR" altLang="en-US" sz="2800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algn="r" rtl="1" fontAlgn="auto">
              <a:lnSpc>
                <a:spcPct val="120000"/>
              </a:lnSpc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endParaRPr lang="ar-SA" altLang="en-US" sz="2800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algn="r" rtl="1" fontAlgn="auto">
              <a:lnSpc>
                <a:spcPct val="120000"/>
              </a:lnSpc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2) </a:t>
            </a:r>
            <a:r>
              <a:rPr lang="ar-SA" altLang="en-US" sz="2800" dirty="0">
                <a:solidFill>
                  <a:srgbClr val="FF0000"/>
                </a:solidFill>
                <a:latin typeface="Book Antiqua" panose="02040602050305030304" pitchFamily="18" charset="0"/>
              </a:rPr>
              <a:t>تفاوت جغرافيايي </a:t>
            </a: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: در هر منطقه ارگانيسم خاصي مي تواندموجب بيماري شود مثل شيوع كالاآزار در افراد آلوده به </a:t>
            </a:r>
            <a:r>
              <a:rPr lang="en-US" altLang="en-US" sz="2800" dirty="0">
                <a:solidFill>
                  <a:srgbClr val="000000"/>
                </a:solidFill>
                <a:latin typeface="Book Antiqua" panose="02040602050305030304" pitchFamily="18" charset="0"/>
                <a:cs typeface="Aparajita" panose="020B0604020202020204" pitchFamily="34" charset="0"/>
              </a:rPr>
              <a:t>HIV</a:t>
            </a: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 در كشوراسپانيا يا عفونت ترپيانوزومي در بيماراني كه در كشور برزيل زندگي مي كنند .</a:t>
            </a:r>
          </a:p>
          <a:p>
            <a:pPr algn="r" rtl="1" fontAlgn="auto">
              <a:lnSpc>
                <a:spcPct val="120000"/>
              </a:lnSpc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 </a:t>
            </a:r>
          </a:p>
          <a:p>
            <a:pPr algn="r" rtl="1" fontAlgn="auto">
              <a:lnSpc>
                <a:spcPct val="120000"/>
              </a:lnSpc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3) الگو هاي </a:t>
            </a:r>
            <a:r>
              <a:rPr lang="ar-SA" altLang="en-US" sz="2800" dirty="0">
                <a:solidFill>
                  <a:srgbClr val="FF0000"/>
                </a:solidFill>
                <a:latin typeface="Book Antiqua" panose="02040602050305030304" pitchFamily="18" charset="0"/>
              </a:rPr>
              <a:t>رفتاري خاص </a:t>
            </a: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: مثل شيوع بيشتر ساركوم كاپوزي درافراد  </a:t>
            </a:r>
            <a:r>
              <a:rPr lang="en-US" altLang="en-US" sz="2800" dirty="0">
                <a:solidFill>
                  <a:srgbClr val="000000"/>
                </a:solidFill>
                <a:latin typeface="Book Antiqua" panose="02040602050305030304" pitchFamily="18" charset="0"/>
                <a:cs typeface="Aparajita" panose="020B0604020202020204" pitchFamily="34" charset="0"/>
              </a:rPr>
              <a:t>HIV+</a:t>
            </a: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  همجنس باز.</a:t>
            </a:r>
          </a:p>
          <a:p>
            <a:pPr algn="r" rtl="1" fontAlgn="auto">
              <a:lnSpc>
                <a:spcPct val="120000"/>
              </a:lnSpc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 </a:t>
            </a:r>
          </a:p>
          <a:p>
            <a:pPr algn="r" rtl="1" fontAlgn="auto">
              <a:lnSpc>
                <a:spcPct val="120000"/>
              </a:lnSpc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4) تعداد لنفوسيت هاي </a:t>
            </a:r>
            <a:r>
              <a:rPr lang="en-US" altLang="en-US" sz="2800" dirty="0">
                <a:solidFill>
                  <a:srgbClr val="000000"/>
                </a:solidFill>
                <a:latin typeface="Book Antiqua" panose="02040602050305030304" pitchFamily="18" charset="0"/>
                <a:cs typeface="Aparajita" panose="020B0604020202020204" pitchFamily="34" charset="0"/>
              </a:rPr>
              <a:t>T</a:t>
            </a: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  ،  </a:t>
            </a:r>
            <a:r>
              <a:rPr lang="en-US" altLang="en-US" sz="2800" dirty="0">
                <a:solidFill>
                  <a:srgbClr val="FF0000"/>
                </a:solidFill>
                <a:latin typeface="Book Antiqua" panose="02040602050305030304" pitchFamily="18" charset="0"/>
                <a:cs typeface="Aparajita" panose="020B0604020202020204" pitchFamily="34" charset="0"/>
              </a:rPr>
              <a:t>CD4+</a:t>
            </a:r>
            <a:r>
              <a:rPr lang="ar-SA" altLang="en-US" sz="2800" dirty="0">
                <a:solidFill>
                  <a:srgbClr val="FF0000"/>
                </a:solidFill>
                <a:latin typeface="Book Antiqua" panose="02040602050305030304" pitchFamily="18" charset="0"/>
              </a:rPr>
              <a:t> و لود ويروس </a:t>
            </a:r>
            <a:r>
              <a:rPr lang="ar-SA" altLang="en-US" sz="2800" dirty="0">
                <a:solidFill>
                  <a:srgbClr val="000000"/>
                </a:solidFill>
                <a:latin typeface="Book Antiqua" panose="02040602050305030304" pitchFamily="18" charset="0"/>
              </a:rPr>
              <a:t>در گردش خون .</a:t>
            </a:r>
          </a:p>
          <a:p>
            <a:pPr algn="r" rtl="1" fontAlgn="auto">
              <a:lnSpc>
                <a:spcPct val="80000"/>
              </a:lnSpc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ar-SA" altLang="en-US" sz="28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 </a:t>
            </a:r>
            <a:endParaRPr lang="sr-Latn-CS" altLang="en-US" sz="2800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D6B1BB5A-F3CF-E8E2-DC14-9A72D9C6C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fa-IR" sz="3200"/>
              <a:t>Typical Relationship of Clinical Manifestations to CD4 Count in HIV Infected Patients</a:t>
            </a:r>
          </a:p>
        </p:txBody>
      </p:sp>
      <p:graphicFrame>
        <p:nvGraphicFramePr>
          <p:cNvPr id="6147" name="Content Placeholder 3">
            <a:extLst>
              <a:ext uri="{FF2B5EF4-FFF2-40B4-BE49-F238E27FC236}">
                <a16:creationId xmlns:a16="http://schemas.microsoft.com/office/drawing/2014/main" id="{29DC4BE7-4A16-5D93-A42B-69FF8B921DD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r:id="rId4" imgW="0" imgH="0" progId="Excel.Chart.8">
                  <p:embed/>
                </p:oleObj>
              </mc:Choice>
              <mc:Fallback>
                <p:oleObj r:id="rId4" imgW="0" imgH="0" progId="Excel.Chart.8">
                  <p:embed/>
                  <p:pic>
                    <p:nvPicPr>
                      <p:cNvPr id="6147" name="Content Placeholder 3">
                        <a:extLst>
                          <a:ext uri="{FF2B5EF4-FFF2-40B4-BE49-F238E27FC236}">
                            <a16:creationId xmlns:a16="http://schemas.microsoft.com/office/drawing/2014/main" id="{29DC4BE7-4A16-5D93-A42B-69FF8B921DDA}"/>
                          </a:ext>
                        </a:extLst>
                      </p:cNvPr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600200"/>
                        <a:ext cx="8229600" cy="452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4FA441F-C4A6-7DCF-BB52-0B2A0555D6F2}"/>
              </a:ext>
            </a:extLst>
          </p:cNvPr>
          <p:cNvCxnSpPr/>
          <p:nvPr/>
        </p:nvCxnSpPr>
        <p:spPr>
          <a:xfrm rot="5400000">
            <a:off x="-381000" y="4038600"/>
            <a:ext cx="396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7D1D0C2-2A73-F336-927E-2941FCBEED26}"/>
              </a:ext>
            </a:extLst>
          </p:cNvPr>
          <p:cNvCxnSpPr/>
          <p:nvPr/>
        </p:nvCxnSpPr>
        <p:spPr>
          <a:xfrm>
            <a:off x="1600200" y="6019800"/>
            <a:ext cx="6400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48405DD-350E-82F2-68C3-4A826E1A857F}"/>
              </a:ext>
            </a:extLst>
          </p:cNvPr>
          <p:cNvCxnSpPr/>
          <p:nvPr/>
        </p:nvCxnSpPr>
        <p:spPr>
          <a:xfrm rot="10800000">
            <a:off x="1447800" y="5410200"/>
            <a:ext cx="152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1" name="TextBox 13">
            <a:extLst>
              <a:ext uri="{FF2B5EF4-FFF2-40B4-BE49-F238E27FC236}">
                <a16:creationId xmlns:a16="http://schemas.microsoft.com/office/drawing/2014/main" id="{59853DC0-BDE2-F2D2-774C-74000FA944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5257800"/>
            <a:ext cx="457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1800"/>
              <a:t>50</a:t>
            </a:r>
          </a:p>
        </p:txBody>
      </p:sp>
      <p:sp>
        <p:nvSpPr>
          <p:cNvPr id="15" name="Down Arrow 14">
            <a:extLst>
              <a:ext uri="{FF2B5EF4-FFF2-40B4-BE49-F238E27FC236}">
                <a16:creationId xmlns:a16="http://schemas.microsoft.com/office/drawing/2014/main" id="{0AD98D60-3594-A2C3-360C-09531CCF599E}"/>
              </a:ext>
            </a:extLst>
          </p:cNvPr>
          <p:cNvSpPr/>
          <p:nvPr/>
        </p:nvSpPr>
        <p:spPr>
          <a:xfrm>
            <a:off x="2590800" y="2743200"/>
            <a:ext cx="685800" cy="3276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Down Arrow 8">
            <a:extLst>
              <a:ext uri="{FF2B5EF4-FFF2-40B4-BE49-F238E27FC236}">
                <a16:creationId xmlns:a16="http://schemas.microsoft.com/office/drawing/2014/main" id="{AA03ECC3-91C7-BA3F-7E15-B6C5905E4B7B}"/>
              </a:ext>
            </a:extLst>
          </p:cNvPr>
          <p:cNvSpPr/>
          <p:nvPr/>
        </p:nvSpPr>
        <p:spPr>
          <a:xfrm>
            <a:off x="3886200" y="4191000"/>
            <a:ext cx="685800" cy="1828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0CEB0332-DDBA-26B4-156A-2B95C8D26E98}"/>
              </a:ext>
            </a:extLst>
          </p:cNvPr>
          <p:cNvSpPr/>
          <p:nvPr/>
        </p:nvSpPr>
        <p:spPr>
          <a:xfrm>
            <a:off x="5181600" y="4876800"/>
            <a:ext cx="685800" cy="1143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Down Arrow 11">
            <a:extLst>
              <a:ext uri="{FF2B5EF4-FFF2-40B4-BE49-F238E27FC236}">
                <a16:creationId xmlns:a16="http://schemas.microsoft.com/office/drawing/2014/main" id="{DA3EB230-6C25-7A63-7AA8-B9BBAF18CA31}"/>
              </a:ext>
            </a:extLst>
          </p:cNvPr>
          <p:cNvSpPr/>
          <p:nvPr/>
        </p:nvSpPr>
        <p:spPr>
          <a:xfrm>
            <a:off x="6477000" y="5410200"/>
            <a:ext cx="685800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156" name="TextBox 12">
            <a:extLst>
              <a:ext uri="{FF2B5EF4-FFF2-40B4-BE49-F238E27FC236}">
                <a16:creationId xmlns:a16="http://schemas.microsoft.com/office/drawing/2014/main" id="{9379AABC-2262-1FAA-F5AC-76CCCA9CBC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524000"/>
            <a:ext cx="16573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fa-IR" sz="1800"/>
              <a:t>Lymphoma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fa-IR" sz="1800"/>
              <a:t>Tuberculosis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fa-IR" sz="1800"/>
              <a:t>Kaposi Sarcoma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fa-IR" sz="1800"/>
              <a:t>Herpes Zoster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6">
            <a:extLst>
              <a:ext uri="{FF2B5EF4-FFF2-40B4-BE49-F238E27FC236}">
                <a16:creationId xmlns:a16="http://schemas.microsoft.com/office/drawing/2014/main" id="{507E9D1A-B759-8DC0-215B-B7A2153AC9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916113"/>
            <a:ext cx="8229600" cy="2736850"/>
          </a:xfrm>
        </p:spPr>
        <p:txBody>
          <a:bodyPr/>
          <a:lstStyle/>
          <a:p>
            <a:pPr algn="r" rtl="1"/>
            <a:r>
              <a:rPr lang="en-US" altLang="en-US"/>
              <a:t>   </a:t>
            </a:r>
            <a:r>
              <a:rPr lang="fa-IR" altLang="en-US"/>
              <a:t> </a:t>
            </a:r>
            <a:r>
              <a:rPr lang="fa-IR" altLang="en-US" sz="6000"/>
              <a:t>انواع عفونتهای فرصت طلب</a:t>
            </a:r>
            <a:endParaRPr lang="sr-Latn-CS" altLang="en-US" sz="6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149826F5-9DF3-FC82-7A76-30BDC2E77A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altLang="en-US"/>
              <a:t> </a:t>
            </a:r>
            <a:endParaRPr lang="sr-Latn-CS" altLang="en-U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88B23849-D4F3-3E0D-3244-137DCFE23E8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765175"/>
            <a:ext cx="8229600" cy="5360988"/>
          </a:xfrm>
        </p:spPr>
        <p:txBody>
          <a:bodyPr rtlCol="0">
            <a:normAutofit fontScale="92500" lnSpcReduction="10000"/>
          </a:bodyPr>
          <a:lstStyle/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ar-SA" altLang="en-US" sz="2300" b="1" dirty="0">
                <a:solidFill>
                  <a:schemeClr val="accent2">
                    <a:lumMod val="75000"/>
                  </a:schemeClr>
                </a:solidFill>
              </a:rPr>
              <a:t>پنوموني پنوموسيستيس كاريني</a:t>
            </a:r>
            <a:r>
              <a:rPr lang="ar-SA" altLang="en-US" sz="2300" b="1" dirty="0"/>
              <a:t> :</a:t>
            </a:r>
          </a:p>
          <a:p>
            <a:pPr algn="r" rtl="1" fontAlgn="auto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ar-SA" altLang="en-US" sz="2300" dirty="0"/>
              <a:t> </a:t>
            </a:r>
          </a:p>
          <a:p>
            <a:pPr algn="r" rtl="1" fontAlgn="auto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altLang="en-US" sz="2300" dirty="0"/>
              <a:t>    </a:t>
            </a:r>
            <a:r>
              <a:rPr lang="ar-SA" altLang="en-US" sz="2300" b="1" dirty="0">
                <a:latin typeface="Arial" panose="020B0604020202020204" pitchFamily="34" charset="0"/>
              </a:rPr>
              <a:t>يكي از عفونت هاي </a:t>
            </a:r>
            <a:r>
              <a:rPr lang="fa-IR" altLang="en-US" sz="2300" b="1" dirty="0">
                <a:latin typeface="Arial" panose="020B0604020202020204" pitchFamily="34" charset="0"/>
              </a:rPr>
              <a:t>قارچی </a:t>
            </a:r>
            <a:r>
              <a:rPr lang="ar-SA" altLang="en-US" sz="2300" b="1" dirty="0">
                <a:latin typeface="Arial" panose="020B0604020202020204" pitchFamily="34" charset="0"/>
              </a:rPr>
              <a:t>شايع فرصت طلب است كه با شروع پروفيلاكسي و درمان  </a:t>
            </a:r>
            <a:r>
              <a:rPr lang="en-US" altLang="en-US" sz="2300" b="1" dirty="0">
                <a:latin typeface="Arial" panose="020B0604020202020204" pitchFamily="34" charset="0"/>
                <a:cs typeface="Arial" panose="020B0604020202020204" pitchFamily="34" charset="0"/>
              </a:rPr>
              <a:t>HAART</a:t>
            </a:r>
            <a:r>
              <a:rPr lang="ar-SA" altLang="en-US" sz="2300" b="1" dirty="0">
                <a:latin typeface="Arial" panose="020B0604020202020204" pitchFamily="34" charset="0"/>
              </a:rPr>
              <a:t>  از شيوع آن كاسته شده است.</a:t>
            </a:r>
          </a:p>
          <a:p>
            <a:pPr algn="r" rtl="1" fontAlgn="auto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altLang="en-US" sz="23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a-IR" altLang="en-US" sz="2300" b="1" dirty="0">
              <a:latin typeface="Arial" panose="020B0604020202020204" pitchFamily="34" charset="0"/>
            </a:endParaRPr>
          </a:p>
          <a:p>
            <a:pPr algn="r" rtl="1" fontAlgn="auto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altLang="en-US" sz="2300" b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ar-SA" altLang="en-US" sz="2300" b="1" dirty="0">
                <a:latin typeface="Arial" panose="020B0604020202020204" pitchFamily="34" charset="0"/>
              </a:rPr>
              <a:t>بيماري </a:t>
            </a:r>
            <a:r>
              <a:rPr lang="en-US" altLang="en-US" sz="2300" b="1" dirty="0">
                <a:latin typeface="Arial" panose="020B0604020202020204" pitchFamily="34" charset="0"/>
                <a:cs typeface="Arial" panose="020B0604020202020204" pitchFamily="34" charset="0"/>
              </a:rPr>
              <a:t>PCP</a:t>
            </a:r>
            <a:r>
              <a:rPr lang="ar-SA" altLang="en-US" sz="2300" b="1" dirty="0">
                <a:latin typeface="Arial" panose="020B0604020202020204" pitchFamily="34" charset="0"/>
              </a:rPr>
              <a:t> در اغلب موارد در فرد مبتلا به </a:t>
            </a:r>
            <a:r>
              <a:rPr lang="en-US" altLang="en-US" sz="2300" b="1" dirty="0">
                <a:latin typeface="Arial" panose="020B0604020202020204" pitchFamily="34" charset="0"/>
                <a:cs typeface="Arial" panose="020B0604020202020204" pitchFamily="34" charset="0"/>
              </a:rPr>
              <a:t>HIV</a:t>
            </a:r>
            <a:r>
              <a:rPr lang="ar-SA" altLang="en-US" sz="2300" b="1" dirty="0">
                <a:latin typeface="Arial" panose="020B0604020202020204" pitchFamily="34" charset="0"/>
              </a:rPr>
              <a:t> به صورت اختلال عملكرد ريوي بروز مي نمايد . اولين علامت ، زمانيكه </a:t>
            </a:r>
            <a:r>
              <a:rPr lang="en-US" altLang="en-US" sz="2300" b="1" dirty="0">
                <a:latin typeface="Arial" panose="020B0604020202020204" pitchFamily="34" charset="0"/>
                <a:cs typeface="Arial" panose="020B0604020202020204" pitchFamily="34" charset="0"/>
              </a:rPr>
              <a:t>CXR</a:t>
            </a:r>
            <a:r>
              <a:rPr lang="ar-SA" altLang="en-US" sz="2300" b="1" dirty="0">
                <a:latin typeface="Arial" panose="020B0604020202020204" pitchFamily="34" charset="0"/>
              </a:rPr>
              <a:t> طبيعي است و </a:t>
            </a:r>
            <a:r>
              <a:rPr lang="en-US" altLang="en-US" sz="2300" b="1" dirty="0">
                <a:latin typeface="Arial" panose="020B0604020202020204" pitchFamily="34" charset="0"/>
                <a:cs typeface="Arial" panose="020B0604020202020204" pitchFamily="34" charset="0"/>
              </a:rPr>
              <a:t>ABG</a:t>
            </a:r>
            <a:r>
              <a:rPr lang="ar-SA" altLang="en-US" sz="2300" b="1" dirty="0">
                <a:latin typeface="Arial" panose="020B0604020202020204" pitchFamily="34" charset="0"/>
              </a:rPr>
              <a:t>  هيپوكسمي را نشان نمي دهد ، به صورت </a:t>
            </a:r>
            <a:r>
              <a:rPr lang="ar-SA" altLang="en-US" sz="2300" b="1" dirty="0">
                <a:solidFill>
                  <a:srgbClr val="FF0000"/>
                </a:solidFill>
                <a:latin typeface="Arial" panose="020B0604020202020204" pitchFamily="34" charset="0"/>
              </a:rPr>
              <a:t>احساس سنگيني در قفسه سينه </a:t>
            </a:r>
            <a:r>
              <a:rPr lang="ar-SA" altLang="en-US" sz="2300" b="1" dirty="0">
                <a:latin typeface="Arial" panose="020B0604020202020204" pitchFamily="34" charset="0"/>
              </a:rPr>
              <a:t>و يا عدم تحمل ورزش است .</a:t>
            </a:r>
            <a:r>
              <a:rPr lang="en-US" altLang="en-US" sz="23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a-IR" altLang="en-US" sz="2300" b="1" dirty="0">
                <a:latin typeface="Arial" panose="020B0604020202020204" pitchFamily="34" charset="0"/>
              </a:rPr>
              <a:t>بیماری به صورت </a:t>
            </a:r>
            <a:r>
              <a:rPr lang="fa-IR" altLang="en-US" sz="2300" b="1" dirty="0">
                <a:solidFill>
                  <a:srgbClr val="FF0000"/>
                </a:solidFill>
                <a:latin typeface="Arial" panose="020B0604020202020204" pitchFamily="34" charset="0"/>
              </a:rPr>
              <a:t>تحت حاد </a:t>
            </a:r>
            <a:r>
              <a:rPr lang="fa-IR" altLang="en-US" sz="2300" b="1" dirty="0">
                <a:latin typeface="Arial" panose="020B0604020202020204" pitchFamily="34" charset="0"/>
              </a:rPr>
              <a:t>از چند روز تا چند هفته با تب ٬تنگی نفس ٬سرفه خشک بروز می کند. </a:t>
            </a:r>
            <a:endParaRPr lang="ar-SA" altLang="en-US" sz="2300" b="1" dirty="0">
              <a:latin typeface="Arial" panose="020B0604020202020204" pitchFamily="34" charset="0"/>
            </a:endParaRP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ar-SA" altLang="en-US" sz="2300" dirty="0"/>
              <a:t> </a:t>
            </a: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ar-SA" altLang="en-US" sz="2300" dirty="0"/>
              <a:t> </a:t>
            </a:r>
            <a:endParaRPr lang="sr-Latn-CS" altLang="en-US" sz="2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3A3C9-0029-F455-FF4B-9351F63B7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ar-SA" altLang="en-US" sz="2800" b="1" dirty="0">
                <a:solidFill>
                  <a:schemeClr val="accent2">
                    <a:lumMod val="75000"/>
                  </a:schemeClr>
                </a:solidFill>
              </a:rPr>
              <a:t>پنوموني پنوموسيستيس كاريني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4213C-442E-AA5D-C2F6-FC0C0096E5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1557338"/>
            <a:ext cx="8229600" cy="4525962"/>
          </a:xfrm>
        </p:spPr>
        <p:txBody>
          <a:bodyPr rtlCol="0">
            <a:normAutofit/>
          </a:bodyPr>
          <a:lstStyle/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altLang="en-US" sz="2800" dirty="0"/>
              <a:t> </a:t>
            </a:r>
            <a:r>
              <a:rPr lang="ar-SA" altLang="en-US" sz="2400" dirty="0">
                <a:latin typeface="+mj-lt"/>
              </a:rPr>
              <a:t>شروع درمان در اين حالت ، پيش آگهي بسيار عالي دارد. </a:t>
            </a:r>
            <a:endParaRPr lang="fa-IR" altLang="en-US" sz="2400" dirty="0">
              <a:latin typeface="+mj-lt"/>
            </a:endParaRPr>
          </a:p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altLang="en-US" sz="2400" dirty="0">
                <a:latin typeface="+mj-lt"/>
              </a:rPr>
              <a:t>تشخیص بر</a:t>
            </a:r>
            <a:r>
              <a:rPr lang="ar-SA" altLang="en-US" sz="2400" dirty="0">
                <a:latin typeface="+mj-lt"/>
              </a:rPr>
              <a:t>مبناي </a:t>
            </a:r>
            <a:r>
              <a:rPr lang="ar-SA" altLang="en-US" sz="2400" dirty="0">
                <a:solidFill>
                  <a:srgbClr val="FF0000"/>
                </a:solidFill>
                <a:latin typeface="+mj-lt"/>
              </a:rPr>
              <a:t>علائم باليني </a:t>
            </a:r>
            <a:r>
              <a:rPr lang="ar-SA" altLang="en-US" sz="2400" dirty="0">
                <a:latin typeface="+mj-lt"/>
              </a:rPr>
              <a:t>، بررسي خلط از نظر </a:t>
            </a:r>
            <a:r>
              <a:rPr lang="ar-SA" altLang="en-US" sz="2400" dirty="0">
                <a:solidFill>
                  <a:srgbClr val="FF0000"/>
                </a:solidFill>
                <a:latin typeface="+mj-lt"/>
              </a:rPr>
              <a:t>ديدن قارچ </a:t>
            </a:r>
            <a:r>
              <a:rPr lang="ar-SA" altLang="en-US" sz="2400" dirty="0">
                <a:latin typeface="+mj-lt"/>
              </a:rPr>
              <a:t>و مشخصات </a:t>
            </a:r>
            <a:r>
              <a:rPr lang="ar-SA" altLang="en-US" sz="2400" dirty="0">
                <a:solidFill>
                  <a:srgbClr val="FF0000"/>
                </a:solidFill>
                <a:latin typeface="+mj-lt"/>
              </a:rPr>
              <a:t>راديولوژيك</a:t>
            </a:r>
            <a:r>
              <a:rPr lang="ar-SA" altLang="en-US" sz="2400" dirty="0">
                <a:latin typeface="+mj-lt"/>
              </a:rPr>
              <a:t> مي باشد . </a:t>
            </a:r>
            <a:endParaRPr lang="fa-IR" altLang="en-US" sz="2400" dirty="0">
              <a:latin typeface="+mj-lt"/>
            </a:endParaRPr>
          </a:p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ar-SA" altLang="en-US" sz="2400" dirty="0">
                <a:latin typeface="+mj-lt"/>
              </a:rPr>
              <a:t>گاهي اوقات افتراق آن از بيماري هاي عفوني و غيرعفوني مثل سل ريوي ، هيستوپلاسموزيس و پنومونيت غيراختصاصي بينابيني مشكل </a:t>
            </a:r>
            <a:r>
              <a:rPr lang="ar-SA" altLang="en-US" sz="2800" dirty="0">
                <a:latin typeface="+mj-lt"/>
              </a:rPr>
              <a:t>است .</a:t>
            </a:r>
          </a:p>
          <a:p>
            <a:pPr algn="r" fontAlgn="auto"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545C60BE-B94D-69F1-79E8-8BE1D7604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905250"/>
            <a:ext cx="2716213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2" descr="C:\Users\BUETTN~1\AppData\Local\Temp\Low\Temporary Internet Files\Content.IE5\U5IFL92I\bbmapAsset[1].jpg">
            <a:extLst>
              <a:ext uri="{FF2B5EF4-FFF2-40B4-BE49-F238E27FC236}">
                <a16:creationId xmlns:a16="http://schemas.microsoft.com/office/drawing/2014/main" id="{300D4BF9-B408-57BB-7A91-09E7E4B31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3905250"/>
            <a:ext cx="3675063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110991F9-9E2F-6DC4-E90F-44A4BFF9B5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71600" y="914400"/>
            <a:ext cx="7239000" cy="7318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en-US" sz="4200"/>
              <a:t>PCP:</a:t>
            </a:r>
            <a:r>
              <a:rPr lang="en-US" altLang="en-US"/>
              <a:t> </a:t>
            </a:r>
            <a:r>
              <a:rPr lang="en-US" altLang="en-US" sz="3200"/>
              <a:t>Diagnosis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C13F4FC8-F369-9617-B0A3-F683A50E36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fa-IR" sz="2800"/>
              <a:t>Clinical presentation, blood tests, </a:t>
            </a:r>
            <a:r>
              <a:rPr lang="en-US" altLang="fa-IR" sz="2800">
                <a:solidFill>
                  <a:srgbClr val="FF0000"/>
                </a:solidFill>
              </a:rPr>
              <a:t>radiographs </a:t>
            </a:r>
            <a:r>
              <a:rPr lang="en-US" altLang="fa-IR" sz="2800"/>
              <a:t>suggestive but not diagnostic</a:t>
            </a:r>
          </a:p>
          <a:p>
            <a:r>
              <a:rPr lang="en-US" altLang="fa-IR" sz="2800">
                <a:solidFill>
                  <a:srgbClr val="FF0000"/>
                </a:solidFill>
              </a:rPr>
              <a:t>Hypoxemia</a:t>
            </a:r>
            <a:r>
              <a:rPr lang="en-US" altLang="fa-IR" sz="2800"/>
              <a:t>: characteristic, may be mild or severe (PO2 &lt;70 mm/Hg or A-a gradient &gt;35 mm/Hg)</a:t>
            </a:r>
          </a:p>
          <a:p>
            <a:r>
              <a:rPr lang="en-US" altLang="fa-IR" sz="2800">
                <a:solidFill>
                  <a:srgbClr val="FF0000"/>
                </a:solidFill>
              </a:rPr>
              <a:t>LDH &gt;500 </a:t>
            </a:r>
            <a:r>
              <a:rPr lang="en-US" altLang="fa-IR" sz="2800"/>
              <a:t>mg/dL is common but nonspecific</a:t>
            </a:r>
          </a:p>
          <a:p>
            <a:endParaRPr lang="en-US" altLang="fa-IR" sz="2800"/>
          </a:p>
        </p:txBody>
      </p:sp>
      <p:sp>
        <p:nvSpPr>
          <p:cNvPr id="10244" name="Date Placeholder 3">
            <a:extLst>
              <a:ext uri="{FF2B5EF4-FFF2-40B4-BE49-F238E27FC236}">
                <a16:creationId xmlns:a16="http://schemas.microsoft.com/office/drawing/2014/main" id="{06578D79-792E-1D7A-CCCA-34342CEEA15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F2D64CC0-0525-2CD5-D6AD-344C450B4D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400"/>
              <a:t> </a:t>
            </a:r>
            <a:br>
              <a:rPr lang="en-US" altLang="en-US" sz="3400"/>
            </a:br>
            <a:endParaRPr lang="sr-Latn-CS" altLang="en-US" sz="3400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632E7E2A-AA22-B09B-B211-89913BFB61B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404813"/>
            <a:ext cx="8229600" cy="5649912"/>
          </a:xfrm>
        </p:spPr>
        <p:txBody>
          <a:bodyPr rtlCol="0">
            <a:normAutofit/>
          </a:bodyPr>
          <a:lstStyle/>
          <a:p>
            <a:pPr algn="r" rtl="1" fontAlgn="auto">
              <a:spcAft>
                <a:spcPts val="0"/>
              </a:spcAft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r>
              <a:rPr lang="ar-SA" altLang="en-US" sz="2400" b="1" dirty="0">
                <a:solidFill>
                  <a:schemeClr val="accent2">
                    <a:lumMod val="75000"/>
                  </a:schemeClr>
                </a:solidFill>
              </a:rPr>
              <a:t>پنوموني پنوموسيستيس كاريني</a:t>
            </a:r>
            <a:endParaRPr lang="en-US" altLang="en-US" sz="2400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  <a:p>
            <a:pPr algn="r" rtl="1" fontAlgn="auto"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endParaRPr lang="en-US" altLang="en-US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rtl="1" fontAlgn="auto"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ar-SA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درمان انتخابي در فرد مبتلا به  </a:t>
            </a: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PCP</a:t>
            </a:r>
            <a:r>
              <a:rPr lang="ar-SA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 </a:t>
            </a:r>
            <a:r>
              <a:rPr lang="ar-SA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، تري متوپريم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(5 mg/kg)</a:t>
            </a:r>
            <a:r>
              <a:rPr lang="ar-SA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سولفامتوكسازول </a:t>
            </a:r>
            <a:r>
              <a:rPr lang="ar-SA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mg/kg)</a:t>
            </a:r>
            <a:r>
              <a:rPr lang="fa-IR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r>
              <a:rPr lang="fa-IR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ar-SA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هر 8 ساعت به مدت 21 روز مي باشد .</a:t>
            </a:r>
          </a:p>
          <a:p>
            <a:pPr algn="r" rtl="1" fontAlgn="auto"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ar-SA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</a:p>
          <a:p>
            <a:pPr lvl="1" algn="r" rtl="1" fontAlgn="auto"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ar-SA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عوارض جانبي شايع اين درمان : بثورات پوستي ، تهوع ، استفراغ ،</a:t>
            </a: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ar-SA" alt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گرانولوسيتوپني ، افزايش ترانس آميناز هاي سرم ، نفريت و هيپركالمي است .</a:t>
            </a:r>
          </a:p>
          <a:p>
            <a:pPr algn="r" rtl="1" fontAlgn="auto"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ar-SA" altLang="en-US" sz="3600" dirty="0">
                <a:solidFill>
                  <a:srgbClr val="000000"/>
                </a:solidFill>
                <a:cs typeface="Traditional Arabic" pitchFamily="18" charset="-78"/>
              </a:rPr>
              <a:t> </a:t>
            </a:r>
            <a:endParaRPr lang="sr-Latn-CS" altLang="en-US" sz="3600" dirty="0">
              <a:solidFill>
                <a:srgbClr val="000000"/>
              </a:solidFill>
              <a:cs typeface="Traditional Arabic" pitchFamily="18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E6276FDD-4F2F-4FDA-B418-C8B264D21A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en-US" altLang="en-US" sz="3400"/>
            </a:br>
            <a:endParaRPr lang="sr-Latn-CS" altLang="en-US" sz="340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A7EB16F7-0E2B-C527-8105-59B4E96113E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92150"/>
            <a:ext cx="8229600" cy="5434013"/>
          </a:xfrm>
        </p:spPr>
        <p:txBody>
          <a:bodyPr rtlCol="0">
            <a:normAutofit/>
          </a:bodyPr>
          <a:lstStyle/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None/>
              <a:defRPr/>
            </a:pPr>
            <a:r>
              <a:rPr lang="en-US" altLang="en-US" dirty="0"/>
              <a:t> </a:t>
            </a:r>
            <a:r>
              <a:rPr lang="ar-SA" altLang="en-US" b="1" dirty="0">
                <a:solidFill>
                  <a:schemeClr val="accent2">
                    <a:lumMod val="75000"/>
                  </a:schemeClr>
                </a:solidFill>
              </a:rPr>
              <a:t>پنوموني پنوموسيستيس كاريني</a:t>
            </a:r>
            <a:endParaRPr lang="en-US" altLang="en-US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endParaRPr lang="en-US" altLang="en-US" dirty="0"/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endParaRPr lang="en-US" altLang="en-US" sz="2400" dirty="0"/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altLang="en-US" sz="2400" dirty="0"/>
              <a:t>    </a:t>
            </a:r>
            <a:r>
              <a:rPr lang="ar-SA" altLang="en-US" sz="2400" dirty="0"/>
              <a:t>درمان هاي جايگزين : تري متوپريم ـ  داپسون، پنتاميدين</a:t>
            </a:r>
            <a:r>
              <a:rPr lang="en-US" altLang="en-US" sz="2400" dirty="0"/>
              <a:t> </a:t>
            </a:r>
            <a:r>
              <a:rPr lang="ar-SA" altLang="en-US" sz="2400" dirty="0"/>
              <a:t>وريدي، آتوواكون ، كليندامايسين ـ  پريماكين ،</a:t>
            </a:r>
            <a:r>
              <a:rPr lang="en-US" altLang="en-US" sz="2400" dirty="0"/>
              <a:t>…</a:t>
            </a:r>
            <a:r>
              <a:rPr lang="ar-SA" altLang="en-US" sz="2400" dirty="0"/>
              <a:t> </a:t>
            </a:r>
            <a:r>
              <a:rPr lang="en-US" altLang="en-US" sz="2400" dirty="0"/>
              <a:t>.</a:t>
            </a: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altLang="en-US" sz="2400" dirty="0"/>
              <a:t>    </a:t>
            </a:r>
            <a:r>
              <a:rPr lang="ar-SA" altLang="en-US" sz="2400" dirty="0"/>
              <a:t>در موارد شديد بيماري ، </a:t>
            </a:r>
            <a:r>
              <a:rPr lang="ar-SA" altLang="en-US" sz="2400" dirty="0">
                <a:solidFill>
                  <a:srgbClr val="FF0000"/>
                </a:solidFill>
              </a:rPr>
              <a:t>پردنيزولون</a:t>
            </a:r>
            <a:r>
              <a:rPr lang="ar-SA" altLang="en-US" sz="2400" dirty="0"/>
              <a:t> نيز به درمان اضافه مي شود.</a:t>
            </a: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ar-SA" altLang="en-US" sz="2400" dirty="0"/>
              <a:t> </a:t>
            </a: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altLang="en-US" sz="2400" dirty="0"/>
              <a:t>    </a:t>
            </a:r>
            <a:r>
              <a:rPr lang="ar-SA" altLang="en-US" sz="2400" dirty="0"/>
              <a:t>متوسط زمان لازم براي بهبودي بيمار ، </a:t>
            </a:r>
            <a:r>
              <a:rPr lang="ar-SA" altLang="en-US" sz="2400" dirty="0">
                <a:solidFill>
                  <a:srgbClr val="FF0000"/>
                </a:solidFill>
              </a:rPr>
              <a:t>8ـ4 روز </a:t>
            </a:r>
            <a:r>
              <a:rPr lang="ar-SA" altLang="en-US" sz="2400" dirty="0"/>
              <a:t>مي باشد . اگر بعداز 15 روز به درمان جواب مناسبي ندهد، بهتر است بيمار از نظر وجود</a:t>
            </a:r>
            <a:r>
              <a:rPr lang="en-US" altLang="en-US" sz="2400" dirty="0"/>
              <a:t> </a:t>
            </a:r>
            <a:r>
              <a:rPr lang="ar-SA" altLang="en-US" sz="2400" dirty="0"/>
              <a:t>ساير عفونت ها بررسي شود . بهترين اقدام برونكوسكپي همراه با بيوپسي ترانس برونكيال مي باشد .</a:t>
            </a: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ar-SA" altLang="en-US" dirty="0"/>
              <a:t> </a:t>
            </a:r>
            <a:endParaRPr lang="sr-Latn-CS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F890693F-CF5E-1549-BCD3-888BD7DFA4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r" rtl="1" fontAlgn="auto">
              <a:spcAft>
                <a:spcPts val="0"/>
              </a:spcAft>
              <a:defRPr/>
            </a:pPr>
            <a:r>
              <a:rPr lang="ar-SA" altLang="en-US" sz="3100" b="1" dirty="0">
                <a:solidFill>
                  <a:schemeClr val="accent2">
                    <a:lumMod val="75000"/>
                  </a:schemeClr>
                </a:solidFill>
              </a:rPr>
              <a:t>پروفيلاكسي</a:t>
            </a:r>
            <a:r>
              <a:rPr lang="sr-Latn-CS" altLang="en-US" sz="31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altLang="en-US" sz="3100" b="1" dirty="0">
                <a:solidFill>
                  <a:schemeClr val="accent2">
                    <a:lumMod val="75000"/>
                  </a:schemeClr>
                </a:solidFill>
              </a:rPr>
              <a:t>پنوموني پنوموسيستيس كاريني</a:t>
            </a:r>
            <a:br>
              <a:rPr lang="en-US" altLang="en-US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</a:br>
            <a:endParaRPr lang="sr-Latn-CS" altLang="en-US" dirty="0"/>
          </a:p>
        </p:txBody>
      </p:sp>
      <p:sp>
        <p:nvSpPr>
          <p:cNvPr id="13315" name="Rectangle 4">
            <a:extLst>
              <a:ext uri="{FF2B5EF4-FFF2-40B4-BE49-F238E27FC236}">
                <a16:creationId xmlns:a16="http://schemas.microsoft.com/office/drawing/2014/main" id="{E83DD828-E97C-BB05-C895-137363900612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 sz="2400" b="1"/>
              <a:t>پروفيلاكسي ثانويه :</a:t>
            </a:r>
          </a:p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 sz="2400"/>
              <a:t>در تمام كساني كه يكبار دچار  </a:t>
            </a:r>
            <a:r>
              <a:rPr lang="en-US" altLang="en-US" sz="2400"/>
              <a:t>PCP</a:t>
            </a:r>
            <a:r>
              <a:rPr lang="ar-SA" altLang="en-US" sz="2400"/>
              <a:t>  شده اند ضرورت دارد تا از عود بيماري جلوگيري شود .</a:t>
            </a:r>
          </a:p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 sz="2400"/>
              <a:t> </a:t>
            </a:r>
            <a:endParaRPr lang="sr-Latn-CS" altLang="en-US" sz="2400"/>
          </a:p>
        </p:txBody>
      </p:sp>
      <p:sp>
        <p:nvSpPr>
          <p:cNvPr id="13316" name="Rectangle 5">
            <a:extLst>
              <a:ext uri="{FF2B5EF4-FFF2-40B4-BE49-F238E27FC236}">
                <a16:creationId xmlns:a16="http://schemas.microsoft.com/office/drawing/2014/main" id="{8C8DAB52-8F35-5306-E804-D0392D53F52A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 sz="2400" b="1"/>
              <a:t>انديكاسيون هاي پروفيلاكسي اوليه :</a:t>
            </a:r>
          </a:p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 sz="2400"/>
              <a:t>1) تعداد لنفوسيت هاي </a:t>
            </a:r>
            <a:r>
              <a:rPr lang="en-US" altLang="en-US" sz="2400"/>
              <a:t>T</a:t>
            </a:r>
            <a:r>
              <a:rPr lang="ar-SA" altLang="en-US" sz="2400"/>
              <a:t>  ،  </a:t>
            </a:r>
            <a:r>
              <a:rPr lang="en-US" altLang="en-US" sz="2400"/>
              <a:t>CD4+</a:t>
            </a:r>
            <a:r>
              <a:rPr lang="ar-SA" altLang="en-US" sz="2400"/>
              <a:t>  كمتر از </a:t>
            </a:r>
            <a:r>
              <a:rPr lang="en-US" altLang="en-US" sz="2400"/>
              <a:t>200/mm3</a:t>
            </a:r>
            <a:endParaRPr lang="ar-SA" altLang="en-US" sz="2400"/>
          </a:p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 sz="2400"/>
              <a:t>2) بدون توجه به تعداد لنفوسيت هاي </a:t>
            </a:r>
            <a:r>
              <a:rPr lang="en-US" altLang="en-US" sz="2400"/>
              <a:t>T</a:t>
            </a:r>
            <a:r>
              <a:rPr lang="ar-SA" altLang="en-US" sz="2400"/>
              <a:t>  ،  </a:t>
            </a:r>
            <a:r>
              <a:rPr lang="en-US" altLang="en-US" sz="2400"/>
              <a:t>CD4+</a:t>
            </a:r>
            <a:r>
              <a:rPr lang="ar-SA" altLang="en-US" sz="2400"/>
              <a:t>  ، وجود تب غيرقابل توجيه ، كانديديازيس دهاني ـ  حلقي</a:t>
            </a:r>
          </a:p>
          <a:p>
            <a:pPr algn="r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 sz="2400"/>
              <a:t>3) بار زياد ويروس در گردش خون</a:t>
            </a:r>
          </a:p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 sz="2400"/>
              <a:t>4) </a:t>
            </a:r>
            <a:r>
              <a:rPr lang="en-US" altLang="en-US" sz="2400"/>
              <a:t>Wasting Syndrome</a:t>
            </a:r>
            <a:endParaRPr lang="ar-SA" altLang="en-US" sz="2400"/>
          </a:p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 sz="2400"/>
              <a:t>  </a:t>
            </a:r>
            <a:endParaRPr lang="sr-Latn-CS" altLang="en-US" sz="2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938D1019-CB05-2A3E-8FB8-2F3B9DAFC0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ar-SA" altLang="en-US" sz="2800" b="1" dirty="0">
                <a:solidFill>
                  <a:schemeClr val="accent2">
                    <a:lumMod val="75000"/>
                  </a:schemeClr>
                </a:solidFill>
              </a:rPr>
              <a:t>پروفيلاكسي</a:t>
            </a:r>
            <a:r>
              <a:rPr lang="sr-Latn-CS" altLang="en-US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r-SA" altLang="en-US" sz="2800" b="1" dirty="0">
                <a:solidFill>
                  <a:schemeClr val="accent2">
                    <a:lumMod val="75000"/>
                  </a:schemeClr>
                </a:solidFill>
              </a:rPr>
              <a:t>پنوموني پنوموسيستيس كاريني</a:t>
            </a:r>
            <a:endParaRPr lang="en-US" altLang="en-US" sz="2800" dirty="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381DA90F-9ACD-50FA-678C-3A65606DB2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en-US" sz="2400"/>
              <a:t>    </a:t>
            </a:r>
            <a:r>
              <a:rPr lang="ar-SA" altLang="en-US" sz="2400"/>
              <a:t>رژيم پروفيلاكسي به صورت استفاده از يك قرص با دوز دو برابر ، تري متوپريم ـ  سولفامتوكسازول روزانه مي باشد .</a:t>
            </a:r>
          </a:p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 sz="2400"/>
              <a:t> </a:t>
            </a:r>
          </a:p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en-US" sz="2400"/>
              <a:t>    </a:t>
            </a:r>
            <a:r>
              <a:rPr lang="ar-SA" altLang="en-US" sz="2400"/>
              <a:t>اين رژيم پروفيلاكسي از شيوع </a:t>
            </a:r>
            <a:r>
              <a:rPr lang="en-US" altLang="en-US" sz="2400"/>
              <a:t>PCP</a:t>
            </a:r>
            <a:r>
              <a:rPr lang="ar-SA" altLang="en-US" sz="2400"/>
              <a:t> ، توكسوپلاسموزيس و عفونت هاي پنوموكوكي و هموفيلوسي به ميزان زيادي كاسته است .</a:t>
            </a:r>
          </a:p>
          <a:p>
            <a:pPr algn="r" rtl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ar-SA" altLang="en-US"/>
              <a:t> </a:t>
            </a:r>
            <a:endParaRPr lang="sr-Latn-CS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74133F3E-E965-FFFB-83CF-6BA63F3C8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fa-IR" sz="6000"/>
              <a:t>PCP:</a:t>
            </a:r>
            <a:endParaRPr lang="en-US" altLang="fa-IR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52F08258-2263-5996-29AF-07707AA164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fa-IR" sz="2400"/>
              <a:t>Risk factors:</a:t>
            </a:r>
          </a:p>
          <a:p>
            <a:r>
              <a:rPr lang="en-US" altLang="fa-IR" sz="2400"/>
              <a:t>CD4 count &lt;200 cells/µL</a:t>
            </a:r>
          </a:p>
          <a:p>
            <a:r>
              <a:rPr lang="en-US" altLang="fa-IR" sz="2400"/>
              <a:t>CD4% &lt;15% 	</a:t>
            </a:r>
          </a:p>
          <a:p>
            <a:r>
              <a:rPr lang="en-US" altLang="fa-IR" sz="2400"/>
              <a:t>Prior PCP	</a:t>
            </a:r>
          </a:p>
          <a:p>
            <a:r>
              <a:rPr lang="en-US" altLang="fa-IR" sz="2400"/>
              <a:t>Oral thrush	</a:t>
            </a:r>
          </a:p>
          <a:p>
            <a:r>
              <a:rPr lang="en-US" altLang="fa-IR" sz="2400"/>
              <a:t>Recurrent bacterial pneumonia</a:t>
            </a:r>
          </a:p>
          <a:p>
            <a:r>
              <a:rPr lang="en-US" altLang="fa-IR" sz="2400"/>
              <a:t>Unintentional weight loss</a:t>
            </a:r>
          </a:p>
          <a:p>
            <a:r>
              <a:rPr lang="en-US" altLang="fa-IR" sz="2400"/>
              <a:t>High HIV RNA</a:t>
            </a:r>
          </a:p>
          <a:p>
            <a:endParaRPr lang="en-US" altLang="fa-I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C858FD-4D59-2958-C2AA-5594DB9CA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Evaluation of CNS Mass Lesions in Patients with AIDS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9AB27B-160D-46C4-3633-951092F6B920}"/>
              </a:ext>
            </a:extLst>
          </p:cNvPr>
          <p:cNvSpPr/>
          <p:nvPr/>
        </p:nvSpPr>
        <p:spPr>
          <a:xfrm>
            <a:off x="838200" y="2057400"/>
            <a:ext cx="2286000" cy="4572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388" name="TextBox 7">
            <a:extLst>
              <a:ext uri="{FF2B5EF4-FFF2-40B4-BE49-F238E27FC236}">
                <a16:creationId xmlns:a16="http://schemas.microsoft.com/office/drawing/2014/main" id="{B5B11A4F-B353-5832-018E-AB6EA1590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2133600"/>
            <a:ext cx="21336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 b="1"/>
              <a:t>Toxoplasmosis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 b="1"/>
              <a:t>Lymphoma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 b="1"/>
              <a:t>PML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/>
              <a:t>Tuberculosis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/>
              <a:t>Fungus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/>
              <a:t>Nocardia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/>
              <a:t>Bacterial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/>
              <a:t>Syphilis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/>
              <a:t>Kaposi Sarcoma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/>
              <a:t>Glioblastoma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8E86CD7-0EF2-A0D4-D71C-BE9C6D06D5CF}"/>
              </a:ext>
            </a:extLst>
          </p:cNvPr>
          <p:cNvSpPr/>
          <p:nvPr/>
        </p:nvSpPr>
        <p:spPr>
          <a:xfrm>
            <a:off x="4038600" y="1752600"/>
            <a:ext cx="4419600" cy="1371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DE1759F-0AA7-E593-E481-023BF364755F}"/>
              </a:ext>
            </a:extLst>
          </p:cNvPr>
          <p:cNvSpPr/>
          <p:nvPr/>
        </p:nvSpPr>
        <p:spPr>
          <a:xfrm>
            <a:off x="4038600" y="3505200"/>
            <a:ext cx="4876800" cy="1828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97B5CBB-2B50-24F5-4B5D-C5B10252E1B0}"/>
              </a:ext>
            </a:extLst>
          </p:cNvPr>
          <p:cNvSpPr/>
          <p:nvPr/>
        </p:nvSpPr>
        <p:spPr>
          <a:xfrm>
            <a:off x="4038600" y="5715000"/>
            <a:ext cx="4114800" cy="762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392" name="TextBox 12">
            <a:extLst>
              <a:ext uri="{FF2B5EF4-FFF2-40B4-BE49-F238E27FC236}">
                <a16:creationId xmlns:a16="http://schemas.microsoft.com/office/drawing/2014/main" id="{B1FB5BEF-3350-935A-6F8B-95B2F8640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1828800"/>
            <a:ext cx="32432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 b="1"/>
              <a:t>Radiologic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/>
              <a:t>	non specific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/>
              <a:t>	extra CNS lesions</a:t>
            </a:r>
          </a:p>
        </p:txBody>
      </p:sp>
      <p:sp>
        <p:nvSpPr>
          <p:cNvPr id="16393" name="TextBox 13">
            <a:extLst>
              <a:ext uri="{FF2B5EF4-FFF2-40B4-BE49-F238E27FC236}">
                <a16:creationId xmlns:a16="http://schemas.microsoft.com/office/drawing/2014/main" id="{B087114D-8B11-020A-A389-43B0CE4B40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3581400"/>
            <a:ext cx="403860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 b="1"/>
              <a:t>Laboratory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000"/>
              <a:t>	</a:t>
            </a:r>
            <a:r>
              <a:rPr lang="en-US" altLang="fa-IR" sz="1600"/>
              <a:t>Serology – Toxo IgG, crypt Ag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1600"/>
              <a:t>	Blood culture – AFB, fungus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1600"/>
              <a:t>	CSF – Crypt Ag, CMV PCR, EBV PCR</a:t>
            </a: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1600"/>
              <a:t>	Urine – Histo Ag</a:t>
            </a:r>
          </a:p>
        </p:txBody>
      </p:sp>
      <p:sp>
        <p:nvSpPr>
          <p:cNvPr id="16394" name="TextBox 14">
            <a:extLst>
              <a:ext uri="{FF2B5EF4-FFF2-40B4-BE49-F238E27FC236}">
                <a16:creationId xmlns:a16="http://schemas.microsoft.com/office/drawing/2014/main" id="{421B5294-99E0-EFC9-1326-F80E4CF7CE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5867400"/>
            <a:ext cx="22447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fa-IR" sz="2400" b="1"/>
              <a:t>Empiric Therapy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315F2AA-6C94-58B7-C5C6-74AD559D1F1F}"/>
              </a:ext>
            </a:extLst>
          </p:cNvPr>
          <p:cNvCxnSpPr/>
          <p:nvPr/>
        </p:nvCxnSpPr>
        <p:spPr>
          <a:xfrm>
            <a:off x="3124200" y="4419600"/>
            <a:ext cx="838200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5B1C9A2-4BF1-DF55-8D57-E29D4FB410B3}"/>
              </a:ext>
            </a:extLst>
          </p:cNvPr>
          <p:cNvCxnSpPr/>
          <p:nvPr/>
        </p:nvCxnSpPr>
        <p:spPr>
          <a:xfrm rot="5400000" flipH="1" flipV="1">
            <a:off x="1790700" y="4305300"/>
            <a:ext cx="3581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6E21C842-AD59-DE7B-8BC6-411407F4B71A}"/>
              </a:ext>
            </a:extLst>
          </p:cNvPr>
          <p:cNvCxnSpPr/>
          <p:nvPr/>
        </p:nvCxnSpPr>
        <p:spPr>
          <a:xfrm>
            <a:off x="3581400" y="2514600"/>
            <a:ext cx="381000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A46CFF0-13BC-D764-6D95-AA85C052C0E4}"/>
              </a:ext>
            </a:extLst>
          </p:cNvPr>
          <p:cNvCxnSpPr/>
          <p:nvPr/>
        </p:nvCxnSpPr>
        <p:spPr>
          <a:xfrm>
            <a:off x="3581400" y="6096000"/>
            <a:ext cx="381000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BUETTN~1\AppData\Local\Temp\Low\Temporary Internet Files\Content.IE5\7IWMAXE6\bbmapAsset[3].jpg">
            <a:extLst>
              <a:ext uri="{FF2B5EF4-FFF2-40B4-BE49-F238E27FC236}">
                <a16:creationId xmlns:a16="http://schemas.microsoft.com/office/drawing/2014/main" id="{2F06215C-570C-4691-1814-53DE74CC6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1001713"/>
            <a:ext cx="8001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E0BE17A3-BA0A-05D6-0229-F44976B9BC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fa-IR" altLang="en-US" sz="3400"/>
            </a:br>
            <a:endParaRPr lang="sr-Latn-CS" altLang="en-US" sz="3400"/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DF780A4E-10BE-2C30-2656-1BA81539E78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 rtlCol="0">
            <a:normAutofit/>
          </a:bodyPr>
          <a:lstStyle/>
          <a:p>
            <a:pPr algn="r" rt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ar-SA" altLang="en-US" b="1" dirty="0">
                <a:solidFill>
                  <a:srgbClr val="800000"/>
                </a:solidFill>
                <a:latin typeface="Mitra" charset="0"/>
              </a:rPr>
              <a:t>توكسوپلاسما گوندي :</a:t>
            </a:r>
            <a:endParaRPr lang="ar-SA" altLang="en-US" sz="2400" b="1" dirty="0">
              <a:solidFill>
                <a:srgbClr val="800000"/>
              </a:solidFill>
              <a:latin typeface="Times New Roman" pitchFamily="18" charset="0"/>
            </a:endParaRP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defRPr/>
            </a:pPr>
            <a:endParaRPr lang="en-US" altLang="en-US" sz="2400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defRPr/>
            </a:pPr>
            <a:endParaRPr lang="en-US" altLang="en-US" sz="2400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defRPr/>
            </a:pPr>
            <a:endParaRPr lang="fa-IR" altLang="en-US" sz="2400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defRPr/>
            </a:pPr>
            <a:endParaRPr lang="fa-IR" altLang="en-US" sz="2400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  <a:p>
            <a:pPr marL="0" indent="0" algn="r" rtl="1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fa-IR" altLang="en-US" sz="2400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  <a:p>
            <a:pPr marL="0" indent="0" algn="r" rtl="1"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در اغلب بيماران آلوده به </a:t>
            </a:r>
            <a:r>
              <a:rPr lang="en-US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HIV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، به دليل فعاليت مجدد </a:t>
            </a:r>
            <a:r>
              <a:rPr lang="ar-SA" altLang="en-US" sz="2400" dirty="0">
                <a:solidFill>
                  <a:srgbClr val="FF0000"/>
                </a:solidFill>
                <a:latin typeface="Mitra" charset="0"/>
                <a:cs typeface="Times New Roman" pitchFamily="18" charset="0"/>
              </a:rPr>
              <a:t>عفونت نهفته 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موجب بيماري </a:t>
            </a:r>
            <a:r>
              <a:rPr lang="fa-IR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  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مي شود . معمولا مبتلايان </a:t>
            </a:r>
            <a:r>
              <a:rPr lang="ar-SA" altLang="en-US" sz="2400" dirty="0">
                <a:solidFill>
                  <a:srgbClr val="00B050"/>
                </a:solidFill>
                <a:latin typeface="Mitra" charset="0"/>
                <a:cs typeface="Times New Roman" pitchFamily="18" charset="0"/>
              </a:rPr>
              <a:t>تيتر بالاي  </a:t>
            </a:r>
            <a:r>
              <a:rPr lang="en-US" altLang="en-US" sz="2400" dirty="0">
                <a:solidFill>
                  <a:srgbClr val="00B050"/>
                </a:solidFill>
                <a:ea typeface="Times New Roman" pitchFamily="18" charset="0"/>
                <a:cs typeface="Mitra" charset="0"/>
              </a:rPr>
              <a:t>IgG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 عليه توكسوپلاسمــا را دارا مي باشند و تعــداد لنفوسيت هاي </a:t>
            </a:r>
            <a:r>
              <a:rPr lang="en-US" altLang="en-US" sz="2400" dirty="0">
                <a:solidFill>
                  <a:srgbClr val="000000"/>
                </a:solidFill>
              </a:rPr>
              <a:t>T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 ،  </a:t>
            </a:r>
            <a:r>
              <a:rPr lang="en-US" altLang="en-US" sz="2400" dirty="0">
                <a:solidFill>
                  <a:srgbClr val="FF0000"/>
                </a:solidFill>
              </a:rPr>
              <a:t>CD4+</a:t>
            </a:r>
            <a:r>
              <a:rPr lang="ar-SA" altLang="en-US" sz="2400" dirty="0">
                <a:solidFill>
                  <a:srgbClr val="FF0000"/>
                </a:solidFill>
                <a:latin typeface="Mitra" charset="0"/>
                <a:cs typeface="Times New Roman" pitchFamily="18" charset="0"/>
              </a:rPr>
              <a:t>  كمتراز 100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 مي باشند و </a:t>
            </a:r>
            <a:r>
              <a:rPr lang="fa-IR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پروفیلاکسی و 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درمان  </a:t>
            </a:r>
            <a:r>
              <a:rPr lang="en-US" altLang="en-US" sz="2400" dirty="0">
                <a:solidFill>
                  <a:srgbClr val="000000"/>
                </a:solidFill>
              </a:rPr>
              <a:t>HAART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 را نيز دريافت نمي كنند .</a:t>
            </a: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 </a:t>
            </a:r>
          </a:p>
          <a:p>
            <a:pPr algn="r" rtl="1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توكسوپلاسموزيس  در مبتلايان به </a:t>
            </a:r>
            <a:r>
              <a:rPr lang="en-US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HIV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اغلب به صورت يك </a:t>
            </a:r>
            <a:r>
              <a:rPr lang="ar-SA" altLang="en-US" sz="2400" dirty="0">
                <a:solidFill>
                  <a:srgbClr val="FF0000"/>
                </a:solidFill>
                <a:latin typeface="Mitra" charset="0"/>
                <a:cs typeface="Times New Roman" pitchFamily="18" charset="0"/>
              </a:rPr>
              <a:t>عفونت </a:t>
            </a:r>
            <a:r>
              <a:rPr lang="en-US" altLang="en-US" sz="2400" dirty="0">
                <a:solidFill>
                  <a:srgbClr val="FF0000"/>
                </a:solidFill>
              </a:rPr>
              <a:t>CNS</a:t>
            </a:r>
            <a:r>
              <a:rPr lang="ar-SA" altLang="en-US" sz="2400" dirty="0">
                <a:solidFill>
                  <a:srgbClr val="FF0000"/>
                </a:solidFill>
                <a:latin typeface="Mitra" charset="0"/>
                <a:cs typeface="Times New Roman" pitchFamily="18" charset="0"/>
              </a:rPr>
              <a:t> </a:t>
            </a:r>
            <a:r>
              <a:rPr lang="ar-SA" altLang="en-US" sz="2400" dirty="0">
                <a:solidFill>
                  <a:srgbClr val="000000"/>
                </a:solidFill>
                <a:latin typeface="Mitra" charset="0"/>
                <a:cs typeface="Times New Roman" pitchFamily="18" charset="0"/>
              </a:rPr>
              <a:t> خود را نشان مي دهد اما مواردي از رتينوكوروئيديت ، پنومونيت وبيماري منتشر نيز گزارش شده است .</a:t>
            </a:r>
            <a:endParaRPr lang="sr-Latn-CS" altLang="en-US" sz="2400" dirty="0">
              <a:solidFill>
                <a:srgbClr val="000000"/>
              </a:solidFill>
              <a:latin typeface="Mitra" charset="0"/>
              <a:cs typeface="Times New Roman" pitchFamily="18" charset="0"/>
            </a:endParaRPr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35145B83-E04B-CE3A-5A69-162F73B13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2619375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 descr="C:\Users\coffenet-arad\Desktop\HIV 1\Screenshot_20231203-013555_Google.jpg">
            <a:extLst>
              <a:ext uri="{FF2B5EF4-FFF2-40B4-BE49-F238E27FC236}">
                <a16:creationId xmlns:a16="http://schemas.microsoft.com/office/drawing/2014/main" id="{0DE311CA-690C-9CCE-BD04-6039D61B7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3" y="333375"/>
            <a:ext cx="2160587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7366EE4D-CF21-7725-CA3E-5BB86B3816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fa-IR" altLang="en-US" sz="3400"/>
            </a:br>
            <a:endParaRPr lang="sr-Latn-CS" altLang="en-US" sz="340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7D8BDC35-45E5-0F14-D392-7F83112A180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endParaRPr lang="fa-IR" altLang="en-US" sz="24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ar-SA" altLang="en-US" sz="2400" b="1">
                <a:solidFill>
                  <a:srgbClr val="800000"/>
                </a:solidFill>
                <a:latin typeface="Mitra" charset="0"/>
              </a:rPr>
              <a:t>توكسوپلاسما گوندي</a:t>
            </a:r>
            <a:endParaRPr lang="fa-IR" altLang="en-US" sz="24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</a:t>
            </a:r>
            <a:endParaRPr lang="fa-IR" altLang="en-US" sz="24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fa-IR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درمان تجربي درتوكسوپلاسموزيس، پريمتامين  +  سولفاديازين ميباشد.</a:t>
            </a:r>
            <a:r>
              <a:rPr lang="en-US" altLang="en-US" sz="2400">
                <a:solidFill>
                  <a:srgbClr val="000000"/>
                </a:solidFill>
                <a:ea typeface="Times New Roman" panose="02020603050405020304" pitchFamily="18" charset="0"/>
                <a:cs typeface="Mitra" charset="0"/>
              </a:rPr>
              <a:t> </a:t>
            </a:r>
            <a:endParaRPr lang="fa-IR" altLang="en-US" sz="2400">
              <a:solidFill>
                <a:srgbClr val="000000"/>
              </a:solidFill>
              <a:ea typeface="Times New Roman" panose="02020603050405020304" pitchFamily="18" charset="0"/>
              <a:cs typeface="Mitra" charset="0"/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endParaRPr lang="fa-IR" altLang="en-US" sz="24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fa-IR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بعد از بهبودي از توكسوپلاسموزيس ، پروفيلاكسي ثانويه به صورت مادام العمر انجام مي شود . كه به صورت استفاده از قرص تري متوپريم ـ</a:t>
            </a:r>
            <a:r>
              <a:rPr lang="en-US" altLang="en-US" sz="2400">
                <a:solidFill>
                  <a:srgbClr val="000000"/>
                </a:solidFill>
              </a:rPr>
              <a:t>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سولفامتوكسازول (يك قرص با قدرت دو برابر) روزانه مي باشد . </a:t>
            </a:r>
            <a:endParaRPr lang="fa-IR" altLang="en-US" sz="24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fa-IR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</a:t>
            </a: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fa-IR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اگرچه تحقيقاتي باليني نشان داده است كه با شروع درمان  </a:t>
            </a:r>
            <a:r>
              <a:rPr lang="en-US" altLang="en-US" sz="2400">
                <a:solidFill>
                  <a:srgbClr val="000000"/>
                </a:solidFill>
              </a:rPr>
              <a:t>HAART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و افزايش پايدار سلول هاي </a:t>
            </a:r>
            <a:r>
              <a:rPr lang="en-US" altLang="en-US" sz="2400">
                <a:solidFill>
                  <a:srgbClr val="000000"/>
                </a:solidFill>
              </a:rPr>
              <a:t>T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،  </a:t>
            </a:r>
            <a:r>
              <a:rPr lang="en-US" altLang="en-US" sz="2400">
                <a:solidFill>
                  <a:srgbClr val="000000"/>
                </a:solidFill>
              </a:rPr>
              <a:t>CD4+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مي توان پروفيلاكسي ثانويه را قطع نمود .</a:t>
            </a: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ar-SA" altLang="en-US" sz="28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 </a:t>
            </a:r>
            <a:endParaRPr lang="sr-Latn-CS" altLang="en-US" sz="28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E631C58D-372A-ADFB-D777-F44B1A6C8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fa-IR"/>
              <a:t>Therapy for Cerebral Toxoplasmosis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D6B8488A-2748-916E-8005-1242F32E75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Preferred Regimen</a:t>
            </a:r>
          </a:p>
          <a:p>
            <a:pPr lvl="1"/>
            <a:r>
              <a:rPr lang="en-US" altLang="en-US"/>
              <a:t>Sulfadiazine + </a:t>
            </a:r>
            <a:r>
              <a:rPr lang="en-US" altLang="en-US" b="1"/>
              <a:t>pyremethamine</a:t>
            </a:r>
          </a:p>
          <a:p>
            <a:r>
              <a:rPr lang="en-US" altLang="en-US"/>
              <a:t>Alternative Regimen</a:t>
            </a:r>
          </a:p>
          <a:p>
            <a:pPr lvl="1"/>
            <a:r>
              <a:rPr lang="en-US" altLang="en-US"/>
              <a:t>Clindamycin + </a:t>
            </a:r>
            <a:r>
              <a:rPr lang="en-US" altLang="en-US" b="1"/>
              <a:t>pyremethamine</a:t>
            </a:r>
          </a:p>
          <a:p>
            <a:pPr lvl="1"/>
            <a:r>
              <a:rPr lang="en-US" altLang="en-US"/>
              <a:t>TMP-SMX</a:t>
            </a:r>
          </a:p>
          <a:p>
            <a:pPr lvl="1"/>
            <a:r>
              <a:rPr lang="en-US" altLang="en-US"/>
              <a:t>Atovaquone + sulfadiazine</a:t>
            </a:r>
          </a:p>
          <a:p>
            <a:pPr lvl="1"/>
            <a:r>
              <a:rPr lang="en-US" altLang="en-US"/>
              <a:t>Azithromycin + </a:t>
            </a:r>
            <a:r>
              <a:rPr lang="en-US" altLang="en-US" b="1"/>
              <a:t>pyremethamine</a:t>
            </a:r>
          </a:p>
          <a:p>
            <a:pPr lvl="1"/>
            <a:r>
              <a:rPr lang="en-US" altLang="en-US"/>
              <a:t>Dapsone + </a:t>
            </a:r>
            <a:r>
              <a:rPr lang="en-US" altLang="en-US" b="1"/>
              <a:t>pyremethamine</a:t>
            </a:r>
          </a:p>
          <a:p>
            <a:pPr lvl="1"/>
            <a:endParaRPr lang="en-US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340727C-8DF9-E404-AC32-CD6BCD81E3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fa-IR" altLang="en-US" sz="3400" dirty="0"/>
            </a:br>
            <a:r>
              <a:rPr lang="ar-SA" altLang="en-US" sz="2800" b="1" dirty="0">
                <a:solidFill>
                  <a:srgbClr val="800000"/>
                </a:solidFill>
                <a:latin typeface="Mitra" charset="0"/>
              </a:rPr>
              <a:t>عفونت هاي ناشي از ويروس هرپس سيمپلكس</a:t>
            </a:r>
            <a:br>
              <a:rPr lang="ar-SA" altLang="en-US" sz="2800" b="1" dirty="0">
                <a:solidFill>
                  <a:srgbClr val="800000"/>
                </a:solidFill>
                <a:latin typeface="Times New Roman" pitchFamily="18" charset="0"/>
              </a:rPr>
            </a:br>
            <a:endParaRPr lang="sr-Latn-CS" altLang="en-US" sz="3400" dirty="0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4BF2EE15-4DF6-6B3F-8C09-72CFA5B73F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ea typeface="Times New Roman" panose="02020603050405020304" pitchFamily="18" charset="0"/>
                <a:cs typeface="Mitra" charset="0"/>
              </a:rPr>
              <a:t>HSV 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ea typeface="Times New Roman" panose="02020603050405020304" pitchFamily="18" charset="0"/>
                <a:cs typeface="Mitra" charset="0"/>
              </a:rPr>
              <a:t> يكي از علل شايع زخم هاي تناسلي ، پري ركتال و </a:t>
            </a:r>
            <a:r>
              <a:rPr lang="ar-SA" altLang="en-US" sz="2400">
                <a:solidFill>
                  <a:srgbClr val="FF0000"/>
                </a:solidFill>
                <a:latin typeface="Mitra" charset="0"/>
                <a:ea typeface="Times New Roman" panose="02020603050405020304" pitchFamily="18" charset="0"/>
                <a:cs typeface="Mitra" charset="0"/>
              </a:rPr>
              <a:t>ازوفاژيت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ea typeface="Times New Roman" panose="02020603050405020304" pitchFamily="18" charset="0"/>
                <a:cs typeface="Mitra" charset="0"/>
              </a:rPr>
              <a:t> در مبتلايان به عفونت 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ea typeface="Times New Roman" panose="02020603050405020304" pitchFamily="18" charset="0"/>
                <a:cs typeface="Mitra" charset="0"/>
              </a:rPr>
              <a:t>HIV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ea typeface="Times New Roman" panose="02020603050405020304" pitchFamily="18" charset="0"/>
                <a:cs typeface="Mitra" charset="0"/>
              </a:rPr>
              <a:t> است . </a:t>
            </a:r>
            <a:endParaRPr lang="fa-IR" altLang="en-US" sz="2400">
              <a:solidFill>
                <a:srgbClr val="000000"/>
              </a:solidFill>
              <a:latin typeface="Mitra" charset="0"/>
              <a:ea typeface="Times New Roman" panose="02020603050405020304" pitchFamily="18" charset="0"/>
              <a:cs typeface="Mitra" charset="0"/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fa-IR" altLang="en-US" sz="2400">
                <a:solidFill>
                  <a:srgbClr val="000000"/>
                </a:solidFill>
                <a:latin typeface="Mitra" charset="0"/>
                <a:ea typeface="Times New Roman" panose="02020603050405020304" pitchFamily="18" charset="0"/>
                <a:cs typeface="Mitra" charset="0"/>
              </a:rPr>
              <a:t>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ea typeface="Times New Roman" panose="02020603050405020304" pitchFamily="18" charset="0"/>
                <a:cs typeface="Mitra" charset="0"/>
              </a:rPr>
              <a:t>درمان اين عفونت ها با آسيكلوويرخوراكي است و در صورتي كه به دليل اختلالات گوارشي، جذب دارو كافي نباشد درمان وريدي انجام مي شود . درمان تا زماني كه تمام ضايعات </a:t>
            </a:r>
            <a:r>
              <a:rPr lang="fa-IR" altLang="en-US" sz="2400">
                <a:solidFill>
                  <a:srgbClr val="000000"/>
                </a:solidFill>
                <a:latin typeface="Mitra" charset="0"/>
                <a:ea typeface="Times New Roman" panose="02020603050405020304" pitchFamily="18" charset="0"/>
                <a:cs typeface="Mitra" charset="0"/>
              </a:rPr>
              <a:t>کراسته شوند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ea typeface="Times New Roman" panose="02020603050405020304" pitchFamily="18" charset="0"/>
                <a:cs typeface="Mitra" charset="0"/>
              </a:rPr>
              <a:t>(</a:t>
            </a:r>
            <a:r>
              <a:rPr lang="en-US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Crusted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</a:rPr>
              <a:t>) ادامه مي يابد در صورت عودهاي مكرر پروفيلاكسي ثانويه با آسيكلووير انجام مي شود .</a:t>
            </a: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ar-SA" altLang="en-US" sz="2800">
                <a:solidFill>
                  <a:srgbClr val="000000"/>
                </a:solidFill>
                <a:latin typeface="Mitra" charset="0"/>
              </a:rPr>
              <a:t> </a:t>
            </a:r>
            <a:endParaRPr lang="sr-Latn-CS" altLang="en-US" sz="28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255B71A1-78DC-5A48-4DE7-0F36E30E6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fa-IR" sz="4000"/>
              <a:t>HIV associated CMV Disease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A00074D2-B07D-BF1B-B8DF-3768066343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fa-IR"/>
              <a:t>Pre-HAART, 30% of patients developed: </a:t>
            </a:r>
          </a:p>
          <a:p>
            <a:pPr lvl="1"/>
            <a:r>
              <a:rPr lang="en-US" altLang="fa-IR"/>
              <a:t>Retinitis</a:t>
            </a:r>
          </a:p>
          <a:p>
            <a:pPr lvl="1"/>
            <a:r>
              <a:rPr lang="en-US" altLang="fa-IR"/>
              <a:t>Colitis </a:t>
            </a:r>
          </a:p>
          <a:p>
            <a:pPr lvl="1"/>
            <a:r>
              <a:rPr lang="en-US" altLang="fa-IR"/>
              <a:t>Others:</a:t>
            </a:r>
          </a:p>
          <a:p>
            <a:pPr lvl="2"/>
            <a:r>
              <a:rPr lang="en-US" altLang="fa-IR"/>
              <a:t>Pneumonitis</a:t>
            </a:r>
          </a:p>
          <a:p>
            <a:pPr lvl="2"/>
            <a:r>
              <a:rPr lang="en-US" altLang="fa-IR"/>
              <a:t>Ventriculoencephalitis</a:t>
            </a:r>
          </a:p>
          <a:p>
            <a:pPr lvl="2"/>
            <a:r>
              <a:rPr lang="en-US" altLang="fa-IR"/>
              <a:t>Myelitis </a:t>
            </a:r>
          </a:p>
          <a:p>
            <a:pPr lvl="2"/>
            <a:r>
              <a:rPr lang="en-US" altLang="fa-IR"/>
              <a:t>Radiculomyelopathy</a:t>
            </a:r>
          </a:p>
          <a:p>
            <a:pPr lvl="2"/>
            <a:r>
              <a:rPr lang="en-US" altLang="fa-IR"/>
              <a:t>Adrenalitis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2DB9BC2-E647-3EFE-C838-9E7B7FC1EB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fa-IR" altLang="en-US" sz="3400"/>
            </a:br>
            <a:endParaRPr lang="sr-Latn-CS" altLang="en-US" sz="3400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90351F55-05A1-CBE4-28E1-E9374850864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algn="r" rtl="1"/>
            <a:r>
              <a:rPr lang="ar-SA" altLang="en-US" sz="2800" b="1">
                <a:solidFill>
                  <a:srgbClr val="800000"/>
                </a:solidFill>
                <a:latin typeface="Mitra" charset="0"/>
              </a:rPr>
              <a:t>سيتومگالوويروس</a:t>
            </a:r>
            <a:endParaRPr lang="fa-IR" altLang="en-US" sz="2800" b="1">
              <a:solidFill>
                <a:srgbClr val="800000"/>
              </a:solidFill>
              <a:latin typeface="Mitra" charset="0"/>
            </a:endParaRPr>
          </a:p>
          <a:p>
            <a:pPr algn="r" rtl="1"/>
            <a:endParaRPr lang="fa-IR" altLang="en-US" sz="2800" b="1">
              <a:solidFill>
                <a:srgbClr val="800000"/>
              </a:solidFill>
              <a:latin typeface="Mitra" charset="0"/>
            </a:endParaRPr>
          </a:p>
          <a:p>
            <a:pPr algn="r" rtl="1"/>
            <a:endParaRPr lang="fa-IR" altLang="en-US" sz="2800" b="1">
              <a:solidFill>
                <a:srgbClr val="800000"/>
              </a:solidFill>
              <a:latin typeface="Mitra" charset="0"/>
            </a:endParaRPr>
          </a:p>
          <a:p>
            <a:pPr algn="r" rtl="1"/>
            <a:endParaRPr lang="ar-SA" altLang="en-US" sz="2000" b="1">
              <a:solidFill>
                <a:srgbClr val="800000"/>
              </a:solidFill>
              <a:latin typeface="Times New Roman" panose="02020603050405020304" pitchFamily="18" charset="0"/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fa-IR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معمولا عفونت با  </a:t>
            </a:r>
            <a:r>
              <a:rPr lang="en-US" altLang="en-US" sz="2400">
                <a:solidFill>
                  <a:srgbClr val="000000"/>
                </a:solidFill>
                <a:ea typeface="Times New Roman" panose="02020603050405020304" pitchFamily="18" charset="0"/>
                <a:cs typeface="Mitra" charset="0"/>
              </a:rPr>
              <a:t>CMV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در افراد هم جنس باز شايعتر است . و درافراديكه تعداد لنفوسيت هاي </a:t>
            </a:r>
            <a:r>
              <a:rPr lang="en-US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T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،  </a:t>
            </a:r>
            <a:r>
              <a:rPr lang="en-US" altLang="en-US" sz="2400">
                <a:solidFill>
                  <a:srgbClr val="000000"/>
                </a:solidFill>
              </a:rPr>
              <a:t>CD4+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كمتر از  </a:t>
            </a:r>
            <a:r>
              <a:rPr lang="en-US" altLang="en-US" sz="2400">
                <a:solidFill>
                  <a:srgbClr val="FF0000"/>
                </a:solidFill>
              </a:rPr>
              <a:t>50/mm3</a:t>
            </a:r>
            <a:r>
              <a:rPr lang="ar-SA" altLang="en-US" sz="2400">
                <a:solidFill>
                  <a:srgbClr val="FF0000"/>
                </a:solidFill>
                <a:latin typeface="Mitra" charset="0"/>
                <a:cs typeface="Times New Roman" panose="02020603050405020304" pitchFamily="18" charset="0"/>
              </a:rPr>
              <a:t>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است رخ مي دهد.</a:t>
            </a:r>
            <a:endParaRPr lang="fa-IR" altLang="en-US" sz="24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fa-IR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شايعترين سندرم باليني </a:t>
            </a:r>
            <a:r>
              <a:rPr lang="ar-SA" altLang="en-US" sz="2400">
                <a:solidFill>
                  <a:srgbClr val="FF0000"/>
                </a:solidFill>
                <a:latin typeface="Mitra" charset="0"/>
                <a:cs typeface="Times New Roman" panose="02020603050405020304" pitchFamily="18" charset="0"/>
              </a:rPr>
              <a:t>رتينيت  </a:t>
            </a:r>
            <a:r>
              <a:rPr lang="en-US" altLang="en-US" sz="2400">
                <a:solidFill>
                  <a:srgbClr val="000000"/>
                </a:solidFill>
              </a:rPr>
              <a:t>CMV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است. نماي باليني رتينيت </a:t>
            </a:r>
            <a:r>
              <a:rPr lang="en-US" altLang="en-US" sz="2400">
                <a:solidFill>
                  <a:srgbClr val="000000"/>
                </a:solidFill>
              </a:rPr>
              <a:t>CMV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براي چشم پزشك با تجربه مشخص است و با مشاهده آن مي توان درمان با</a:t>
            </a:r>
            <a:r>
              <a:rPr lang="fa-IR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     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گان سيكلووير يا فوسكارنت را براي بيمار شروع كرد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.</a:t>
            </a: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fa-IR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طول مدت درمان </a:t>
            </a:r>
            <a:r>
              <a:rPr lang="ar-SA" altLang="en-US" sz="2400">
                <a:solidFill>
                  <a:srgbClr val="FF0000"/>
                </a:solidFill>
                <a:latin typeface="Mitra" charset="0"/>
                <a:cs typeface="Times New Roman" panose="02020603050405020304" pitchFamily="18" charset="0"/>
              </a:rPr>
              <a:t>21 روز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است . اما پروفيلاكسي ثانويه براي تمام عمر لازم است . با شروع درمان </a:t>
            </a:r>
            <a:r>
              <a:rPr lang="en-US" altLang="en-US" sz="2400">
                <a:solidFill>
                  <a:srgbClr val="000000"/>
                </a:solidFill>
              </a:rPr>
              <a:t>HAART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مي توان پروفيلاكسي را در صورتيكه افزايش پايدار لنفوسيت </a:t>
            </a:r>
            <a:r>
              <a:rPr lang="en-US" altLang="en-US" sz="2400">
                <a:solidFill>
                  <a:srgbClr val="000000"/>
                </a:solidFill>
              </a:rPr>
              <a:t>T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، 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100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&gt; </a:t>
            </a:r>
            <a:r>
              <a:rPr lang="en-US" altLang="en-US" sz="2400">
                <a:solidFill>
                  <a:srgbClr val="000000"/>
                </a:solidFill>
              </a:rPr>
              <a:t>CD4+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بالاتر از وجود داشته باشد قطع نمود .</a:t>
            </a: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ar-SA" altLang="en-US" sz="28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 </a:t>
            </a:r>
            <a:endParaRPr lang="sr-Latn-CS" altLang="en-US" sz="28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</p:txBody>
      </p:sp>
      <p:pic>
        <p:nvPicPr>
          <p:cNvPr id="23556" name="Picture 4" descr="C:\Users\coffenet-arad\Desktop\HIV 1\Screenshot_20231203-013018_Chrome.jpg">
            <a:extLst>
              <a:ext uri="{FF2B5EF4-FFF2-40B4-BE49-F238E27FC236}">
                <a16:creationId xmlns:a16="http://schemas.microsoft.com/office/drawing/2014/main" id="{1ECE8A1C-8DD9-DC3F-0DD3-3C2707344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4925"/>
            <a:ext cx="2987675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6BBE169B-C06C-3395-73D3-42313589D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fa-IR"/>
              <a:t>Diagnosis of CMV Disease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7CE94C87-A285-7AF6-0011-5183A5EA8F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en-US" sz="2400" dirty="0"/>
              <a:t>Serology (IgG, </a:t>
            </a:r>
            <a:r>
              <a:rPr lang="en-US" altLang="en-US" sz="2400" dirty="0" err="1"/>
              <a:t>IgM</a:t>
            </a:r>
            <a:r>
              <a:rPr lang="en-US" altLang="en-US" sz="2400" dirty="0"/>
              <a:t>)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altLang="en-US" sz="2400" dirty="0" err="1"/>
              <a:t>Viremia</a:t>
            </a:r>
            <a:r>
              <a:rPr lang="en-US" altLang="en-US" sz="2400" dirty="0"/>
              <a:t> common in asymptomatic persons with low CD4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altLang="en-US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Histology</a:t>
            </a:r>
            <a:r>
              <a:rPr lang="en-US" altLang="en-US" sz="2400" dirty="0"/>
              <a:t> required for diagnosis of </a:t>
            </a:r>
            <a:r>
              <a:rPr lang="en-US" altLang="en-US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colitis and pneumonitis  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en-US" altLang="en-US" dirty="0"/>
              <a:t>‘owl’s eye ‘ </a:t>
            </a:r>
            <a:r>
              <a:rPr lang="en-US" altLang="en-US" dirty="0" err="1"/>
              <a:t>intranuclear</a:t>
            </a:r>
            <a:r>
              <a:rPr lang="en-US" altLang="en-US" dirty="0"/>
              <a:t> inclusion bodies pathognomonic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altLang="en-US" sz="2400" dirty="0"/>
              <a:t>Retinitis clinical diagnoses</a:t>
            </a:r>
          </a:p>
          <a:p>
            <a:pPr lvl="2" fontAlgn="auto">
              <a:spcAft>
                <a:spcPts val="0"/>
              </a:spcAft>
              <a:defRPr/>
            </a:pPr>
            <a:r>
              <a:rPr lang="en-US" altLang="en-US" dirty="0"/>
              <a:t>Fluffy exudate 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altLang="en-US" sz="2400" dirty="0"/>
              <a:t>CNS – CMV PCR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AFB6F946-D5E0-FB8D-D427-8DDA203F81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fa-IR" altLang="en-US" sz="3400"/>
            </a:br>
            <a:endParaRPr lang="sr-Latn-CS" altLang="en-US" sz="3400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B718CB5B-53F4-BB84-4035-DB397A3D5C1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algn="r" rtl="1">
              <a:lnSpc>
                <a:spcPct val="80000"/>
              </a:lnSpc>
            </a:pPr>
            <a:r>
              <a:rPr lang="ar-SA" altLang="en-US" sz="2400" b="1">
                <a:solidFill>
                  <a:srgbClr val="800000"/>
                </a:solidFill>
                <a:latin typeface="Arial" panose="020B0604020202020204" pitchFamily="34" charset="0"/>
              </a:rPr>
              <a:t>بيماري هاي قارچي</a:t>
            </a:r>
            <a:endParaRPr lang="ar-SA" altLang="en-US" sz="1800" b="1">
              <a:solidFill>
                <a:srgbClr val="800000"/>
              </a:solidFill>
              <a:latin typeface="Arial" panose="020B0604020202020204" pitchFamily="34" charset="0"/>
            </a:endParaRPr>
          </a:p>
          <a:p>
            <a:pPr algn="r" rtl="1">
              <a:lnSpc>
                <a:spcPct val="80000"/>
              </a:lnSpc>
            </a:pPr>
            <a:r>
              <a:rPr lang="fa-IR" altLang="en-US" sz="2000" b="1">
                <a:solidFill>
                  <a:srgbClr val="0000FF"/>
                </a:solidFill>
                <a:latin typeface="Arial" panose="020B0604020202020204" pitchFamily="34" charset="0"/>
              </a:rPr>
              <a:t>1</a:t>
            </a:r>
            <a:r>
              <a:rPr lang="ar-SA" altLang="en-US" sz="2400" b="1">
                <a:solidFill>
                  <a:srgbClr val="0000FF"/>
                </a:solidFill>
                <a:latin typeface="Arial" panose="020B0604020202020204" pitchFamily="34" charset="0"/>
              </a:rPr>
              <a:t>) كانديدا:</a:t>
            </a: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ar-SA" altLang="en-US" sz="2400">
                <a:solidFill>
                  <a:srgbClr val="000000"/>
                </a:solidFill>
                <a:latin typeface="Arial" panose="020B0604020202020204" pitchFamily="34" charset="0"/>
              </a:rPr>
              <a:t>استوماتيت، ازوفاژيت، واژينيت و پروكتيت كانديدايي در فرد مبتلا به </a:t>
            </a:r>
            <a:r>
              <a:rPr lang="en-US" alt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HIV</a:t>
            </a:r>
            <a:r>
              <a:rPr lang="ar-SA" altLang="en-US" sz="2400">
                <a:solidFill>
                  <a:srgbClr val="000000"/>
                </a:solidFill>
                <a:latin typeface="Arial" panose="020B0604020202020204" pitchFamily="34" charset="0"/>
              </a:rPr>
              <a:t> شايع بوده است و نسبت به هر سه نوع روش تجويز(موضعي ، خوراكي و تزريقي) بسته به نوع درگيري پاسخ مناسب مي دهند</a:t>
            </a:r>
            <a:r>
              <a:rPr lang="fa-IR" altLang="en-US" sz="240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fa-IR" altLang="en-US" sz="2400">
                <a:solidFill>
                  <a:srgbClr val="000000"/>
                </a:solidFill>
                <a:latin typeface="Arial" panose="020B0604020202020204" pitchFamily="34" charset="0"/>
              </a:rPr>
              <a:t>    </a:t>
            </a:r>
            <a:r>
              <a:rPr lang="ar-SA" altLang="en-US" sz="2400">
                <a:solidFill>
                  <a:srgbClr val="000000"/>
                </a:solidFill>
                <a:latin typeface="Arial" panose="020B0604020202020204" pitchFamily="34" charset="0"/>
              </a:rPr>
              <a:t>مناسب ترين دارو ، </a:t>
            </a:r>
            <a:r>
              <a:rPr lang="ar-SA" altLang="en-US" sz="2400">
                <a:solidFill>
                  <a:srgbClr val="FF0000"/>
                </a:solidFill>
                <a:latin typeface="Arial" panose="020B0604020202020204" pitchFamily="34" charset="0"/>
              </a:rPr>
              <a:t>فلوكونازول</a:t>
            </a:r>
            <a:r>
              <a:rPr lang="ar-SA" altLang="en-US" sz="2400">
                <a:solidFill>
                  <a:srgbClr val="000000"/>
                </a:solidFill>
                <a:latin typeface="Arial" panose="020B0604020202020204" pitchFamily="34" charset="0"/>
              </a:rPr>
              <a:t> مي باشد و در صورت عود مكرر ، فلوكونازول تا آخر عمر ادامه مي يابد .</a:t>
            </a:r>
            <a:endParaRPr lang="ar-SA" altLang="en-US" sz="24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25604" name="Picture 2" descr="C:\Users\coffenet-arad\Desktop\osce1\Screenshot_20221212-235012_Chrome.jpg">
            <a:extLst>
              <a:ext uri="{FF2B5EF4-FFF2-40B4-BE49-F238E27FC236}">
                <a16:creationId xmlns:a16="http://schemas.microsoft.com/office/drawing/2014/main" id="{29BC1EFF-5B3E-9941-219F-580FFD376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565525"/>
            <a:ext cx="2317750" cy="268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5" name="Picture 5" descr="C:\Users\coffenet-arad\Desktop\HIV 1\20231203_012458.jpg">
            <a:extLst>
              <a:ext uri="{FF2B5EF4-FFF2-40B4-BE49-F238E27FC236}">
                <a16:creationId xmlns:a16="http://schemas.microsoft.com/office/drawing/2014/main" id="{31844713-65AD-E64D-8E83-2EC16CE64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589338"/>
            <a:ext cx="3225800" cy="262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>
            <a:extLst>
              <a:ext uri="{FF2B5EF4-FFF2-40B4-BE49-F238E27FC236}">
                <a16:creationId xmlns:a16="http://schemas.microsoft.com/office/drawing/2014/main" id="{19DF838F-057C-D301-2282-0515DC02A2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algn="r" rtl="1">
              <a:lnSpc>
                <a:spcPct val="8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endParaRPr lang="ar-SA" altLang="en-US" sz="2800" b="1">
              <a:solidFill>
                <a:srgbClr val="0000FF"/>
              </a:solidFill>
            </a:endParaRPr>
          </a:p>
          <a:p>
            <a:pPr algn="r" rtl="1">
              <a:lnSpc>
                <a:spcPct val="80000"/>
              </a:lnSpc>
            </a:pPr>
            <a:r>
              <a:rPr lang="ar-SA" altLang="en-US" sz="2400" b="1">
                <a:solidFill>
                  <a:srgbClr val="0000FF"/>
                </a:solidFill>
              </a:rPr>
              <a:t>2) كريپتوكوك:</a:t>
            </a: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fa-IR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در مبتلايان به 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HIV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، اغلب به صورت</a:t>
            </a:r>
            <a:r>
              <a:rPr lang="ar-SA" altLang="en-US" sz="2400">
                <a:solidFill>
                  <a:srgbClr val="FF0000"/>
                </a:solidFill>
                <a:latin typeface="Mitra" charset="0"/>
                <a:cs typeface="Times New Roman" panose="02020603050405020304" pitchFamily="18" charset="0"/>
              </a:rPr>
              <a:t> مننژيت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تظاهرمي يابد و تشخيص زود هنگام در پيش آگهي بيماري نقش مهمي دارد . تشخيص بر مبناي كشت و آزمايش </a:t>
            </a:r>
            <a:r>
              <a:rPr lang="ar-SA" altLang="en-US" sz="2400">
                <a:solidFill>
                  <a:srgbClr val="FF0000"/>
                </a:solidFill>
                <a:latin typeface="Mitra" charset="0"/>
                <a:cs typeface="Times New Roman" panose="02020603050405020304" pitchFamily="18" charset="0"/>
              </a:rPr>
              <a:t>آنتي ژن كريپتوكوكي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در خون و مايع مغزي نخاعي استوار است . درمان با آمفوتريسين </a:t>
            </a:r>
            <a:r>
              <a:rPr lang="en-US" altLang="en-US" sz="2400">
                <a:solidFill>
                  <a:srgbClr val="000000"/>
                </a:solidFill>
                <a:cs typeface="Traditional Arabic" panose="02020603050405020304" pitchFamily="18" charset="-78"/>
              </a:rPr>
              <a:t>B</a:t>
            </a:r>
            <a:r>
              <a:rPr lang="fa-IR" altLang="en-US" sz="2400">
                <a:solidFill>
                  <a:srgbClr val="000000"/>
                </a:solidFill>
                <a:cs typeface="Traditional Arabic" panose="02020603050405020304" pitchFamily="18" charset="-78"/>
              </a:rPr>
              <a:t>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براي 2 هفته و ادامه آن با فلوكونازول براي تمام عمر صورت ميگيرد </a:t>
            </a:r>
            <a:r>
              <a:rPr lang="ar-SA" altLang="en-US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.</a:t>
            </a:r>
            <a:endParaRPr lang="ar-SA" altLang="en-US">
              <a:solidFill>
                <a:srgbClr val="000000"/>
              </a:solidFill>
              <a:cs typeface="Traditional Arabic" panose="02020603050405020304" pitchFamily="18" charset="-78"/>
            </a:endParaRPr>
          </a:p>
          <a:p>
            <a:pPr algn="r"/>
            <a:endParaRPr lang="en-US" altLang="en-US"/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id="{EA0B5E06-D3C0-C8B7-B2BA-8521DA809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3573463"/>
            <a:ext cx="392112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95EA3039-D3B7-DCD9-CF04-EE83C8F79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fa-IR"/>
              <a:t>Therapy of Cryptococcal Meningitis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5180423-D159-8968-7225-042A09EF015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04800" y="1676400"/>
          <a:ext cx="62484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FD57011B-F380-23FD-4DB7-7F4B285B8C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fa-IR" altLang="en-US" sz="3400"/>
            </a:br>
            <a:endParaRPr lang="sr-Latn-CS" altLang="en-US" sz="3400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068D5C95-3933-0944-97D5-BA0F1B40648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algn="r" rtl="1"/>
            <a:r>
              <a:rPr lang="ar-SA" altLang="en-US" sz="2800" b="1">
                <a:solidFill>
                  <a:srgbClr val="0000FF"/>
                </a:solidFill>
              </a:rPr>
              <a:t>ميكوباكتريوم آويوم ـ  كمپلكس :</a:t>
            </a:r>
            <a:r>
              <a:rPr lang="en-US" altLang="en-US" sz="2800" b="1">
                <a:solidFill>
                  <a:srgbClr val="0000FF"/>
                </a:solidFill>
              </a:rPr>
              <a:t>MAC</a:t>
            </a:r>
          </a:p>
          <a:p>
            <a:pPr algn="r" rtl="1"/>
            <a:endParaRPr lang="ar-SA" altLang="en-US" sz="2800" b="1">
              <a:solidFill>
                <a:srgbClr val="0000FF"/>
              </a:solidFill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در افراد آلوده به 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HIV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بيشتر به صورت يك بيماري سيستميك با تب ، كاهش وزن و افزايش سطح سرمي آلكالن فسفاتاز و آنمي قابل توجه مشخص مي شود . تشخيص بر مبناي  </a:t>
            </a:r>
            <a:r>
              <a:rPr lang="en-US" altLang="en-US" sz="2400">
                <a:solidFill>
                  <a:srgbClr val="000000"/>
                </a:solidFill>
                <a:ea typeface="Times New Roman" panose="02020603050405020304" pitchFamily="18" charset="0"/>
                <a:cs typeface="Traditional Arabic" panose="02020603050405020304" pitchFamily="18" charset="-78"/>
              </a:rPr>
              <a:t>B/C</a:t>
            </a:r>
            <a:r>
              <a:rPr lang="ar-SA" altLang="en-US" sz="2400">
                <a:solidFill>
                  <a:srgbClr val="000000"/>
                </a:solidFill>
                <a:ea typeface="Times New Roman" panose="02020603050405020304" pitchFamily="18" charset="0"/>
                <a:cs typeface="Traditional Arabic" panose="02020603050405020304" pitchFamily="18" charset="-78"/>
              </a:rPr>
              <a:t>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مثبت است . </a:t>
            </a:r>
            <a:endParaRPr lang="en-US" altLang="en-US" sz="24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  <a:p>
            <a:pPr algn="r" rtl="1"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كشت مثبت ترشحات تنفسي ، ادراري و مدفوع اغلب نشانگر كلونيزاسيون مي باشد </a:t>
            </a:r>
            <a:r>
              <a:rPr lang="ar-SA" altLang="en-US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.</a:t>
            </a:r>
            <a:endParaRPr lang="sr-Latn-CS" altLang="en-US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7D43EDA4-2D8A-C729-E56F-2656A66DBD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fa-IR" altLang="en-US" sz="3400"/>
            </a:br>
            <a:endParaRPr lang="sr-Latn-CS" altLang="en-US" sz="3400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24AC2C11-003E-F64D-2F02-1F480DD409D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ar-SA" altLang="en-US" sz="2000" b="1">
                <a:solidFill>
                  <a:srgbClr val="0000FF"/>
                </a:solidFill>
                <a:latin typeface="Mitra" charset="0"/>
              </a:rPr>
              <a:t>درمان :</a:t>
            </a:r>
            <a:endParaRPr lang="ar-SA" altLang="en-US" sz="20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800">
                <a:solidFill>
                  <a:srgbClr val="FF0000"/>
                </a:solidFill>
                <a:latin typeface="Mitra" charset="0"/>
                <a:cs typeface="Times New Roman" panose="02020603050405020304" pitchFamily="18" charset="0"/>
              </a:rPr>
              <a:t>    </a:t>
            </a:r>
            <a:r>
              <a:rPr lang="ar-SA" altLang="en-US" sz="2400">
                <a:solidFill>
                  <a:srgbClr val="FF0000"/>
                </a:solidFill>
                <a:latin typeface="Mitra" charset="0"/>
                <a:cs typeface="Times New Roman" panose="02020603050405020304" pitchFamily="18" charset="0"/>
              </a:rPr>
              <a:t>كلاريترومايسين همراه با اتامبوتول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براي تمام عمراستفاده مي شود . البته در مطالعات انجام شده در صورتي كه با درمان  </a:t>
            </a:r>
            <a:r>
              <a:rPr lang="en-US" altLang="en-US" sz="2400">
                <a:solidFill>
                  <a:srgbClr val="000000"/>
                </a:solidFill>
                <a:ea typeface="Times New Roman" panose="02020603050405020304" pitchFamily="18" charset="0"/>
                <a:cs typeface="Mitra" charset="0"/>
              </a:rPr>
              <a:t>HAART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ea typeface="Times New Roman" panose="02020603050405020304" pitchFamily="18" charset="0"/>
                <a:cs typeface="Mitra" charset="0"/>
              </a:rPr>
              <a:t>  تعداد لنفوسيت هاي </a:t>
            </a:r>
            <a:r>
              <a:rPr lang="en-US" altLang="en-US" sz="2400">
                <a:solidFill>
                  <a:srgbClr val="000000"/>
                </a:solidFill>
              </a:rPr>
              <a:t>T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،  </a:t>
            </a:r>
            <a:r>
              <a:rPr lang="en-US" altLang="en-US" sz="2400">
                <a:solidFill>
                  <a:srgbClr val="000000"/>
                </a:solidFill>
              </a:rPr>
              <a:t>CD4+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به بالاتر از </a:t>
            </a:r>
            <a:r>
              <a:rPr lang="en-US" altLang="en-US" sz="2400">
                <a:solidFill>
                  <a:srgbClr val="000000"/>
                </a:solidFill>
              </a:rPr>
              <a:t>100/mm3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برسد و كشت خون و ساير نواحي بدن منفي باشد بعد از يكسال درمان قطع مي شود .</a:t>
            </a: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ar-SA" altLang="en-US" sz="28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 </a:t>
            </a:r>
            <a:endParaRPr lang="ar-SA" altLang="en-US" sz="2000" b="1">
              <a:solidFill>
                <a:srgbClr val="0000FF"/>
              </a:solidFill>
              <a:latin typeface="Mitra" charset="0"/>
            </a:endParaRPr>
          </a:p>
          <a:p>
            <a:pPr algn="r" rtl="1">
              <a:lnSpc>
                <a:spcPct val="90000"/>
              </a:lnSpc>
            </a:pPr>
            <a:r>
              <a:rPr lang="ar-SA" altLang="en-US" sz="2000" b="1">
                <a:solidFill>
                  <a:srgbClr val="0000FF"/>
                </a:solidFill>
                <a:latin typeface="Mitra" charset="0"/>
              </a:rPr>
              <a:t>پروفيلاكسي اوليه</a:t>
            </a:r>
            <a:endParaRPr lang="ar-SA" altLang="en-US" sz="20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8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در تمام افراد آلوده به 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HIV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كه تعداد لنفوسيت هاي  </a:t>
            </a:r>
            <a:r>
              <a:rPr lang="en-US" altLang="en-US" sz="2400">
                <a:solidFill>
                  <a:srgbClr val="000000"/>
                </a:solidFill>
              </a:rPr>
              <a:t>CD4+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آنها كمتر از  </a:t>
            </a:r>
            <a:r>
              <a:rPr lang="en-US" altLang="en-US" sz="2400">
                <a:solidFill>
                  <a:srgbClr val="FF0000"/>
                </a:solidFill>
              </a:rPr>
              <a:t>50/mm3</a:t>
            </a:r>
            <a:r>
              <a:rPr lang="ar-SA" altLang="en-US" sz="2400">
                <a:solidFill>
                  <a:srgbClr val="FF0000"/>
                </a:solidFill>
                <a:latin typeface="Mitra" charset="0"/>
                <a:cs typeface="Times New Roman" panose="02020603050405020304" pitchFamily="18" charset="0"/>
              </a:rPr>
              <a:t>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باشد و عفونت فرصت طلب قبلي مثل  </a:t>
            </a:r>
            <a:r>
              <a:rPr lang="en-US" altLang="en-US" sz="2400">
                <a:solidFill>
                  <a:srgbClr val="000000"/>
                </a:solidFill>
              </a:rPr>
              <a:t>CMV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ويا كلونيزاسيون تنفسي يا گوارشي با  </a:t>
            </a:r>
            <a:r>
              <a:rPr lang="en-US" altLang="en-US" sz="2400">
                <a:solidFill>
                  <a:srgbClr val="000000"/>
                </a:solidFill>
              </a:rPr>
              <a:t>MAC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داشته باشند لازم است .</a:t>
            </a: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پروفيلاكسي با كلاريترومايسين يا</a:t>
            </a:r>
            <a:r>
              <a:rPr lang="ar-SA" altLang="en-US" sz="2400">
                <a:solidFill>
                  <a:srgbClr val="FF0000"/>
                </a:solidFill>
                <a:latin typeface="Mitra" charset="0"/>
                <a:cs typeface="Times New Roman" panose="02020603050405020304" pitchFamily="18" charset="0"/>
              </a:rPr>
              <a:t> آزيترومايسين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انجام مي شود .</a:t>
            </a: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ar-SA" altLang="en-US" sz="28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 </a:t>
            </a:r>
            <a:endParaRPr lang="sr-Latn-CS" altLang="en-US" sz="28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1F2896FD-DAED-701B-97BF-2FF369D54A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fa-IR" altLang="en-US" sz="3400"/>
            </a:br>
            <a:endParaRPr lang="sr-Latn-CS" altLang="en-US" sz="3400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AB57FDAF-DB85-B7D9-5930-8349FC2BF6C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476250"/>
            <a:ext cx="8229600" cy="5649913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ar-SA" altLang="en-US" sz="2800" b="1">
                <a:solidFill>
                  <a:srgbClr val="800000"/>
                </a:solidFill>
                <a:latin typeface="Mitra" charset="0"/>
              </a:rPr>
              <a:t>بيماري هاي روده اي در افراد آلوده به </a:t>
            </a:r>
            <a:r>
              <a:rPr lang="en-US" altLang="en-US" sz="2000" b="1">
                <a:solidFill>
                  <a:srgbClr val="800000"/>
                </a:solidFill>
                <a:latin typeface="Times New Roman" panose="02020603050405020304" pitchFamily="18" charset="0"/>
              </a:rPr>
              <a:t>HIV</a:t>
            </a:r>
            <a:endParaRPr lang="fa-IR" altLang="en-US" sz="2000" b="1">
              <a:solidFill>
                <a:srgbClr val="800000"/>
              </a:solidFill>
              <a:latin typeface="Times New Roman" panose="02020603050405020304" pitchFamily="18" charset="0"/>
            </a:endParaRP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بيماري روده اي با سالمونلا ، شيگلا ، كمپيلوباكتر ، آميبيازيس ، ژياردياز در افراد آلوده به 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HIV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شايع است اما درمان آن مشابه افراد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بدون نقص ايمني است.</a:t>
            </a: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endParaRPr lang="en-US" altLang="en-US" sz="24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</a:t>
            </a:r>
            <a:r>
              <a:rPr lang="ar-SA" altLang="en-US" sz="2800">
                <a:solidFill>
                  <a:srgbClr val="00B050"/>
                </a:solidFill>
                <a:latin typeface="Mitra" charset="0"/>
                <a:cs typeface="Times New Roman" panose="02020603050405020304" pitchFamily="18" charset="0"/>
              </a:rPr>
              <a:t>كريپتوسپوريديازيس ، ايزوسپورا ، سيكلوسپورا و ميكروسپوريديا </a:t>
            </a:r>
            <a:r>
              <a:rPr lang="en-US" altLang="en-US" sz="2400">
                <a:solidFill>
                  <a:srgbClr val="00B050"/>
                </a:solidFill>
                <a:ea typeface="Times New Roman" panose="02020603050405020304" pitchFamily="18" charset="0"/>
                <a:cs typeface="Mitra" charset="0"/>
              </a:rPr>
              <a:t>:</a:t>
            </a:r>
            <a:r>
              <a:rPr lang="ar-SA" altLang="en-US" sz="2400">
                <a:solidFill>
                  <a:srgbClr val="00B050"/>
                </a:solidFill>
                <a:latin typeface="Mitra" charset="0"/>
                <a:cs typeface="Times New Roman" panose="02020603050405020304" pitchFamily="18" charset="0"/>
              </a:rPr>
              <a:t> </a:t>
            </a:r>
            <a:endParaRPr lang="en-US" altLang="en-US" sz="2400">
              <a:solidFill>
                <a:srgbClr val="00B050"/>
              </a:solidFill>
              <a:latin typeface="Mitra" charset="0"/>
              <a:cs typeface="Times New Roman" panose="02020603050405020304" pitchFamily="18" charset="0"/>
            </a:endParaRP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endParaRPr lang="en-US" altLang="en-US" sz="2400">
              <a:solidFill>
                <a:srgbClr val="000000"/>
              </a:solidFill>
              <a:latin typeface="Mitra" charset="0"/>
              <a:cs typeface="Times New Roman" panose="02020603050405020304" pitchFamily="18" charset="0"/>
            </a:endParaRP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 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اين پروتوزوئرها در افراد آلوده به 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HIV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موجب </a:t>
            </a:r>
            <a:r>
              <a:rPr lang="ar-SA" altLang="en-US" sz="2400">
                <a:solidFill>
                  <a:srgbClr val="FF0000"/>
                </a:solidFill>
                <a:latin typeface="Mitra" charset="0"/>
                <a:cs typeface="Times New Roman" panose="02020603050405020304" pitchFamily="18" charset="0"/>
              </a:rPr>
              <a:t>اسهال مزمن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، بيماري سيستميك </a:t>
            </a:r>
            <a:r>
              <a:rPr lang="en-US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 </a:t>
            </a:r>
            <a:r>
              <a:rPr lang="ar-SA" altLang="en-US" sz="24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مي گردند </a:t>
            </a:r>
            <a:r>
              <a:rPr lang="ar-SA" altLang="en-US" sz="28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.</a:t>
            </a: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ar-SA" altLang="en-US" sz="2800">
                <a:solidFill>
                  <a:srgbClr val="000000"/>
                </a:solidFill>
                <a:latin typeface="Mitra" charset="0"/>
                <a:cs typeface="Times New Roman" panose="02020603050405020304" pitchFamily="18" charset="0"/>
              </a:rPr>
              <a:t> </a:t>
            </a:r>
            <a:endParaRPr lang="ar-SA" altLang="en-US" sz="280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    </a:t>
            </a:r>
            <a:r>
              <a:rPr lang="ar-SA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كريپتوسپوريديوزيس، درمان قطعي ندارد و بايد </a:t>
            </a:r>
            <a:r>
              <a:rPr lang="fa-IR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بیماری ایدزدرمان شود.</a:t>
            </a:r>
            <a:endParaRPr lang="en-US" altLang="en-US" sz="240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algn="r" rtl="1">
              <a:lnSpc>
                <a:spcPct val="90000"/>
              </a:lnSpc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    </a:t>
            </a:r>
            <a:r>
              <a:rPr lang="ar-SA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ايزوسپورا و سيكلوسپورا با </a:t>
            </a:r>
            <a:r>
              <a:rPr lang="ar-SA" altLang="en-US" sz="2400">
                <a:solidFill>
                  <a:srgbClr val="FF0000"/>
                </a:solidFill>
                <a:cs typeface="Times New Roman" panose="02020603050405020304" pitchFamily="18" charset="0"/>
              </a:rPr>
              <a:t>تري</a:t>
            </a:r>
            <a:r>
              <a:rPr lang="ar-SA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ar-SA" altLang="en-US" sz="2400">
                <a:solidFill>
                  <a:srgbClr val="FF0000"/>
                </a:solidFill>
                <a:cs typeface="Times New Roman" panose="02020603050405020304" pitchFamily="18" charset="0"/>
              </a:rPr>
              <a:t>متوپريم ـ  سولفامتوكسازول </a:t>
            </a:r>
            <a:r>
              <a:rPr lang="ar-SA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به مدت 15ـ7 روز درمان مي شود وچنانچه تعداد لنفوسيت هاي </a:t>
            </a:r>
            <a:r>
              <a:rPr lang="en-US" altLang="en-US" sz="2400">
                <a:solidFill>
                  <a:srgbClr val="000000"/>
                </a:solidFill>
              </a:rPr>
              <a:t>T</a:t>
            </a:r>
            <a:r>
              <a:rPr lang="ar-SA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  ،  </a:t>
            </a:r>
            <a:r>
              <a:rPr lang="en-US" altLang="en-US" sz="2400">
                <a:solidFill>
                  <a:srgbClr val="000000"/>
                </a:solidFill>
              </a:rPr>
              <a:t>CD4+</a:t>
            </a:r>
            <a:r>
              <a:rPr lang="ar-SA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  پايين باشد، احتمال عود بيماري زياد است و لذا احتياج به درمان مادام العمردارد</a:t>
            </a:r>
            <a:r>
              <a:rPr lang="en-US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.</a:t>
            </a:r>
            <a:r>
              <a:rPr lang="ar-SA" altLang="en-US" sz="2400"/>
              <a:t> </a:t>
            </a:r>
            <a:endParaRPr lang="sr-Latn-CS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374</TotalTime>
  <Words>1248</Words>
  <Application>Microsoft Office PowerPoint</Application>
  <PresentationFormat>On-screen Show (4:3)</PresentationFormat>
  <Paragraphs>230</Paragraphs>
  <Slides>29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 </vt:lpstr>
      <vt:lpstr> </vt:lpstr>
      <vt:lpstr>Impact of HAART on the Incidence of Opportunistic Infections</vt:lpstr>
      <vt:lpstr> </vt:lpstr>
      <vt:lpstr>Typical Relationship of Clinical Manifestations to CD4 Count in HIV Infected Patients</vt:lpstr>
      <vt:lpstr>    انواع عفونتهای فرصت طلب</vt:lpstr>
      <vt:lpstr> </vt:lpstr>
      <vt:lpstr>پنوموني پنوموسيستيس كاريني</vt:lpstr>
      <vt:lpstr>PCP: Diagnosis</vt:lpstr>
      <vt:lpstr>  </vt:lpstr>
      <vt:lpstr> </vt:lpstr>
      <vt:lpstr>پروفيلاكسي پنوموني پنوموسيستيس كاريني </vt:lpstr>
      <vt:lpstr>پروفيلاكسي پنوموني پنوموسيستيس كاريني</vt:lpstr>
      <vt:lpstr>PCP:</vt:lpstr>
      <vt:lpstr>Evaluation of CNS Mass Lesions in Patients with AIDS</vt:lpstr>
      <vt:lpstr>PowerPoint Presentation</vt:lpstr>
      <vt:lpstr> </vt:lpstr>
      <vt:lpstr> </vt:lpstr>
      <vt:lpstr>Therapy for Cerebral Toxoplasmosis</vt:lpstr>
      <vt:lpstr> عفونت هاي ناشي از ويروس هرپس سيمپلكس </vt:lpstr>
      <vt:lpstr>HIV associated CMV Disease</vt:lpstr>
      <vt:lpstr> </vt:lpstr>
      <vt:lpstr>Diagnosis of CMV Disease</vt:lpstr>
      <vt:lpstr> </vt:lpstr>
      <vt:lpstr>PowerPoint Presentation</vt:lpstr>
      <vt:lpstr>Therapy of Cryptococcal Meningitis</vt:lpstr>
      <vt:lpstr> </vt:lpstr>
      <vt:lpstr>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user</dc:creator>
  <cp:lastModifiedBy>b.heidari80@gmail.com</cp:lastModifiedBy>
  <cp:revision>78</cp:revision>
  <dcterms:created xsi:type="dcterms:W3CDTF">2004-02-20T09:54:37Z</dcterms:created>
  <dcterms:modified xsi:type="dcterms:W3CDTF">2023-12-04T05:39:17Z</dcterms:modified>
</cp:coreProperties>
</file>